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79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5" r:id="rId4"/>
    <p:sldId id="372" r:id="rId5"/>
    <p:sldId id="299" r:id="rId6"/>
    <p:sldId id="297" r:id="rId7"/>
    <p:sldId id="373" r:id="rId8"/>
    <p:sldId id="300" r:id="rId9"/>
    <p:sldId id="262" r:id="rId10"/>
    <p:sldId id="361" r:id="rId11"/>
    <p:sldId id="303" r:id="rId12"/>
    <p:sldId id="306" r:id="rId13"/>
    <p:sldId id="307" r:id="rId14"/>
    <p:sldId id="314" r:id="rId15"/>
    <p:sldId id="315" r:id="rId16"/>
    <p:sldId id="360" r:id="rId17"/>
    <p:sldId id="370" r:id="rId18"/>
    <p:sldId id="371" r:id="rId19"/>
    <p:sldId id="308" r:id="rId20"/>
    <p:sldId id="272" r:id="rId21"/>
    <p:sldId id="274" r:id="rId22"/>
    <p:sldId id="302" r:id="rId23"/>
    <p:sldId id="275" r:id="rId24"/>
    <p:sldId id="276" r:id="rId25"/>
    <p:sldId id="278" r:id="rId26"/>
    <p:sldId id="279" r:id="rId27"/>
    <p:sldId id="280" r:id="rId28"/>
    <p:sldId id="338" r:id="rId29"/>
    <p:sldId id="328" r:id="rId30"/>
    <p:sldId id="329" r:id="rId31"/>
    <p:sldId id="292" r:id="rId32"/>
    <p:sldId id="333" r:id="rId33"/>
    <p:sldId id="336" r:id="rId34"/>
    <p:sldId id="335" r:id="rId35"/>
    <p:sldId id="337" r:id="rId36"/>
    <p:sldId id="359" r:id="rId37"/>
    <p:sldId id="339" r:id="rId38"/>
    <p:sldId id="363" r:id="rId39"/>
    <p:sldId id="364" r:id="rId40"/>
    <p:sldId id="368" r:id="rId41"/>
    <p:sldId id="367" r:id="rId42"/>
    <p:sldId id="369" r:id="rId43"/>
    <p:sldId id="293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40"/>
    <a:srgbClr val="0000FF"/>
    <a:srgbClr val="000080"/>
    <a:srgbClr val="408000"/>
    <a:srgbClr val="CC66FF"/>
    <a:srgbClr val="804000"/>
    <a:srgbClr val="FF0080"/>
    <a:srgbClr val="758D42"/>
    <a:srgbClr val="7F9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66675">
              <a:noFill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effectLst/>
            </c:spPr>
          </c:marker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8.23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586.9299999999995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818.9299999999995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Sheet1!$B$2:$B$226</c:f>
              <c:numCache>
                <c:formatCode>General</c:formatCode>
                <c:ptCount val="225"/>
                <c:pt idx="0">
                  <c:v>4.0</c:v>
                </c:pt>
                <c:pt idx="1">
                  <c:v>4.01</c:v>
                </c:pt>
                <c:pt idx="2">
                  <c:v>10.59</c:v>
                </c:pt>
                <c:pt idx="3">
                  <c:v>0.63</c:v>
                </c:pt>
                <c:pt idx="4">
                  <c:v>4.109999999999999</c:v>
                </c:pt>
                <c:pt idx="5">
                  <c:v>46.39</c:v>
                </c:pt>
                <c:pt idx="6">
                  <c:v>19.19</c:v>
                </c:pt>
                <c:pt idx="7">
                  <c:v>0.37</c:v>
                </c:pt>
                <c:pt idx="8">
                  <c:v>1.14</c:v>
                </c:pt>
                <c:pt idx="9">
                  <c:v>0.15</c:v>
                </c:pt>
                <c:pt idx="10">
                  <c:v>0.14</c:v>
                </c:pt>
                <c:pt idx="11">
                  <c:v>0.92</c:v>
                </c:pt>
                <c:pt idx="12">
                  <c:v>0.37</c:v>
                </c:pt>
                <c:pt idx="13">
                  <c:v>0.37</c:v>
                </c:pt>
                <c:pt idx="14">
                  <c:v>0.6</c:v>
                </c:pt>
                <c:pt idx="15">
                  <c:v>1.66</c:v>
                </c:pt>
                <c:pt idx="16">
                  <c:v>1.98</c:v>
                </c:pt>
                <c:pt idx="17">
                  <c:v>1.7</c:v>
                </c:pt>
                <c:pt idx="18">
                  <c:v>0.99</c:v>
                </c:pt>
                <c:pt idx="19">
                  <c:v>2.02</c:v>
                </c:pt>
                <c:pt idx="20">
                  <c:v>1.04</c:v>
                </c:pt>
                <c:pt idx="21">
                  <c:v>34.24</c:v>
                </c:pt>
                <c:pt idx="22">
                  <c:v>19.15</c:v>
                </c:pt>
                <c:pt idx="23">
                  <c:v>17.83</c:v>
                </c:pt>
                <c:pt idx="24">
                  <c:v>21.03</c:v>
                </c:pt>
                <c:pt idx="25">
                  <c:v>29.53</c:v>
                </c:pt>
                <c:pt idx="26">
                  <c:v>29.69</c:v>
                </c:pt>
                <c:pt idx="27">
                  <c:v>14.22</c:v>
                </c:pt>
                <c:pt idx="28">
                  <c:v>19.49</c:v>
                </c:pt>
                <c:pt idx="29">
                  <c:v>13.19</c:v>
                </c:pt>
                <c:pt idx="30">
                  <c:v>12.98</c:v>
                </c:pt>
                <c:pt idx="31">
                  <c:v>14.36</c:v>
                </c:pt>
                <c:pt idx="32">
                  <c:v>15.16</c:v>
                </c:pt>
                <c:pt idx="33">
                  <c:v>13.47</c:v>
                </c:pt>
                <c:pt idx="34">
                  <c:v>13.63</c:v>
                </c:pt>
                <c:pt idx="35">
                  <c:v>22.5</c:v>
                </c:pt>
                <c:pt idx="36">
                  <c:v>22.73</c:v>
                </c:pt>
                <c:pt idx="37">
                  <c:v>14.33</c:v>
                </c:pt>
                <c:pt idx="38">
                  <c:v>12.6</c:v>
                </c:pt>
                <c:pt idx="39">
                  <c:v>25.82</c:v>
                </c:pt>
                <c:pt idx="40">
                  <c:v>22.12</c:v>
                </c:pt>
                <c:pt idx="41">
                  <c:v>0.42</c:v>
                </c:pt>
                <c:pt idx="42">
                  <c:v>0.43</c:v>
                </c:pt>
                <c:pt idx="43">
                  <c:v>0.42</c:v>
                </c:pt>
                <c:pt idx="44">
                  <c:v>0.79</c:v>
                </c:pt>
                <c:pt idx="45">
                  <c:v>0.6</c:v>
                </c:pt>
                <c:pt idx="46">
                  <c:v>1.11</c:v>
                </c:pt>
                <c:pt idx="47">
                  <c:v>0.42</c:v>
                </c:pt>
                <c:pt idx="48">
                  <c:v>0.8</c:v>
                </c:pt>
                <c:pt idx="49">
                  <c:v>0.6</c:v>
                </c:pt>
                <c:pt idx="50">
                  <c:v>1.13</c:v>
                </c:pt>
                <c:pt idx="51">
                  <c:v>14.02</c:v>
                </c:pt>
                <c:pt idx="52">
                  <c:v>16.38</c:v>
                </c:pt>
                <c:pt idx="53">
                  <c:v>11.91</c:v>
                </c:pt>
                <c:pt idx="54">
                  <c:v>12.19</c:v>
                </c:pt>
                <c:pt idx="55">
                  <c:v>24.89</c:v>
                </c:pt>
                <c:pt idx="56">
                  <c:v>23.33</c:v>
                </c:pt>
                <c:pt idx="57">
                  <c:v>0.42</c:v>
                </c:pt>
                <c:pt idx="58">
                  <c:v>0.49</c:v>
                </c:pt>
                <c:pt idx="59">
                  <c:v>1.07</c:v>
                </c:pt>
                <c:pt idx="60">
                  <c:v>1.33</c:v>
                </c:pt>
                <c:pt idx="61">
                  <c:v>1.08</c:v>
                </c:pt>
                <c:pt idx="62">
                  <c:v>1.33</c:v>
                </c:pt>
                <c:pt idx="63">
                  <c:v>0.09</c:v>
                </c:pt>
                <c:pt idx="64">
                  <c:v>0.08</c:v>
                </c:pt>
                <c:pt idx="65">
                  <c:v>0.39</c:v>
                </c:pt>
                <c:pt idx="66">
                  <c:v>0.4</c:v>
                </c:pt>
                <c:pt idx="67">
                  <c:v>0.29</c:v>
                </c:pt>
                <c:pt idx="68">
                  <c:v>0.28</c:v>
                </c:pt>
                <c:pt idx="69">
                  <c:v>0.43</c:v>
                </c:pt>
                <c:pt idx="70">
                  <c:v>0.44</c:v>
                </c:pt>
                <c:pt idx="71">
                  <c:v>0.09</c:v>
                </c:pt>
                <c:pt idx="72">
                  <c:v>0.09</c:v>
                </c:pt>
                <c:pt idx="73">
                  <c:v>0.42</c:v>
                </c:pt>
                <c:pt idx="74">
                  <c:v>0.39</c:v>
                </c:pt>
                <c:pt idx="75">
                  <c:v>0.3</c:v>
                </c:pt>
                <c:pt idx="76">
                  <c:v>0.3</c:v>
                </c:pt>
                <c:pt idx="77">
                  <c:v>0.65</c:v>
                </c:pt>
                <c:pt idx="78">
                  <c:v>0.46</c:v>
                </c:pt>
                <c:pt idx="79">
                  <c:v>0.1</c:v>
                </c:pt>
                <c:pt idx="80">
                  <c:v>0.1</c:v>
                </c:pt>
                <c:pt idx="81">
                  <c:v>0.77</c:v>
                </c:pt>
                <c:pt idx="82">
                  <c:v>0.7</c:v>
                </c:pt>
                <c:pt idx="83">
                  <c:v>0.33</c:v>
                </c:pt>
                <c:pt idx="84">
                  <c:v>0.33</c:v>
                </c:pt>
                <c:pt idx="85">
                  <c:v>0.95</c:v>
                </c:pt>
                <c:pt idx="86">
                  <c:v>1.01</c:v>
                </c:pt>
                <c:pt idx="87">
                  <c:v>0.3</c:v>
                </c:pt>
                <c:pt idx="88">
                  <c:v>0.31</c:v>
                </c:pt>
                <c:pt idx="89">
                  <c:v>0.72</c:v>
                </c:pt>
                <c:pt idx="90">
                  <c:v>0.46</c:v>
                </c:pt>
                <c:pt idx="91">
                  <c:v>0.58</c:v>
                </c:pt>
                <c:pt idx="92">
                  <c:v>0.59</c:v>
                </c:pt>
                <c:pt idx="93">
                  <c:v>0.77</c:v>
                </c:pt>
                <c:pt idx="94">
                  <c:v>0.68</c:v>
                </c:pt>
                <c:pt idx="95">
                  <c:v>0.1</c:v>
                </c:pt>
                <c:pt idx="96">
                  <c:v>0.1</c:v>
                </c:pt>
                <c:pt idx="97">
                  <c:v>0.86</c:v>
                </c:pt>
                <c:pt idx="98">
                  <c:v>0.72</c:v>
                </c:pt>
                <c:pt idx="99">
                  <c:v>0.08</c:v>
                </c:pt>
                <c:pt idx="100">
                  <c:v>0.08</c:v>
                </c:pt>
                <c:pt idx="101">
                  <c:v>0.09</c:v>
                </c:pt>
                <c:pt idx="102">
                  <c:v>0.08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0.26</c:v>
                </c:pt>
                <c:pt idx="108">
                  <c:v>0.26</c:v>
                </c:pt>
                <c:pt idx="109">
                  <c:v>0.28</c:v>
                </c:pt>
                <c:pt idx="110">
                  <c:v>0.28</c:v>
                </c:pt>
                <c:pt idx="111">
                  <c:v>0.28</c:v>
                </c:pt>
                <c:pt idx="112">
                  <c:v>0.28</c:v>
                </c:pt>
                <c:pt idx="113">
                  <c:v>0.29</c:v>
                </c:pt>
                <c:pt idx="114">
                  <c:v>0.3</c:v>
                </c:pt>
                <c:pt idx="115">
                  <c:v>0.23</c:v>
                </c:pt>
                <c:pt idx="116">
                  <c:v>0.22</c:v>
                </c:pt>
                <c:pt idx="117">
                  <c:v>0.64</c:v>
                </c:pt>
                <c:pt idx="118">
                  <c:v>0.63</c:v>
                </c:pt>
                <c:pt idx="119">
                  <c:v>0.28</c:v>
                </c:pt>
                <c:pt idx="120">
                  <c:v>0.28</c:v>
                </c:pt>
                <c:pt idx="121">
                  <c:v>0.78</c:v>
                </c:pt>
                <c:pt idx="122">
                  <c:v>0.7</c:v>
                </c:pt>
                <c:pt idx="123">
                  <c:v>0.28</c:v>
                </c:pt>
                <c:pt idx="124">
                  <c:v>0.28</c:v>
                </c:pt>
                <c:pt idx="125">
                  <c:v>0.59</c:v>
                </c:pt>
                <c:pt idx="126">
                  <c:v>0.73</c:v>
                </c:pt>
                <c:pt idx="127">
                  <c:v>0.29</c:v>
                </c:pt>
                <c:pt idx="128">
                  <c:v>0.28</c:v>
                </c:pt>
                <c:pt idx="129">
                  <c:v>0.52</c:v>
                </c:pt>
                <c:pt idx="130">
                  <c:v>0.52</c:v>
                </c:pt>
                <c:pt idx="131">
                  <c:v>0.22</c:v>
                </c:pt>
                <c:pt idx="132">
                  <c:v>0.22</c:v>
                </c:pt>
                <c:pt idx="133">
                  <c:v>0.32</c:v>
                </c:pt>
                <c:pt idx="134">
                  <c:v>1.12</c:v>
                </c:pt>
                <c:pt idx="135">
                  <c:v>0.58</c:v>
                </c:pt>
                <c:pt idx="136">
                  <c:v>0.59</c:v>
                </c:pt>
                <c:pt idx="137">
                  <c:v>0.91</c:v>
                </c:pt>
                <c:pt idx="138">
                  <c:v>0.77</c:v>
                </c:pt>
                <c:pt idx="139">
                  <c:v>0.32</c:v>
                </c:pt>
                <c:pt idx="140">
                  <c:v>0.32</c:v>
                </c:pt>
                <c:pt idx="141">
                  <c:v>0.52</c:v>
                </c:pt>
                <c:pt idx="142">
                  <c:v>0.77</c:v>
                </c:pt>
                <c:pt idx="143">
                  <c:v>0.66</c:v>
                </c:pt>
                <c:pt idx="144">
                  <c:v>0.67</c:v>
                </c:pt>
                <c:pt idx="145">
                  <c:v>0.91</c:v>
                </c:pt>
                <c:pt idx="146">
                  <c:v>0.92</c:v>
                </c:pt>
                <c:pt idx="147">
                  <c:v>0.42</c:v>
                </c:pt>
                <c:pt idx="148">
                  <c:v>0.42</c:v>
                </c:pt>
                <c:pt idx="149">
                  <c:v>0.4</c:v>
                </c:pt>
                <c:pt idx="150">
                  <c:v>0.82</c:v>
                </c:pt>
                <c:pt idx="151">
                  <c:v>0.6</c:v>
                </c:pt>
                <c:pt idx="152">
                  <c:v>0.61</c:v>
                </c:pt>
                <c:pt idx="153">
                  <c:v>0.88</c:v>
                </c:pt>
                <c:pt idx="154">
                  <c:v>0.93</c:v>
                </c:pt>
                <c:pt idx="155">
                  <c:v>0.68</c:v>
                </c:pt>
                <c:pt idx="156">
                  <c:v>0.68</c:v>
                </c:pt>
                <c:pt idx="157">
                  <c:v>0.91</c:v>
                </c:pt>
                <c:pt idx="158">
                  <c:v>0.92</c:v>
                </c:pt>
                <c:pt idx="159">
                  <c:v>0.68</c:v>
                </c:pt>
                <c:pt idx="160">
                  <c:v>0.68</c:v>
                </c:pt>
                <c:pt idx="161">
                  <c:v>0.96</c:v>
                </c:pt>
                <c:pt idx="162">
                  <c:v>0.96</c:v>
                </c:pt>
                <c:pt idx="163">
                  <c:v>1.51</c:v>
                </c:pt>
                <c:pt idx="164">
                  <c:v>174.17</c:v>
                </c:pt>
                <c:pt idx="165">
                  <c:v>308.69</c:v>
                </c:pt>
                <c:pt idx="166">
                  <c:v>591.4</c:v>
                </c:pt>
                <c:pt idx="167">
                  <c:v>484.16</c:v>
                </c:pt>
                <c:pt idx="168">
                  <c:v>348.61</c:v>
                </c:pt>
                <c:pt idx="169">
                  <c:v>700.5599999999995</c:v>
                </c:pt>
                <c:pt idx="170">
                  <c:v>135.9</c:v>
                </c:pt>
                <c:pt idx="171">
                  <c:v>140.51</c:v>
                </c:pt>
                <c:pt idx="172">
                  <c:v>77.04</c:v>
                </c:pt>
                <c:pt idx="173">
                  <c:v>91.92</c:v>
                </c:pt>
                <c:pt idx="174">
                  <c:v>336.12</c:v>
                </c:pt>
                <c:pt idx="175">
                  <c:v>190.03</c:v>
                </c:pt>
                <c:pt idx="176">
                  <c:v>45.91</c:v>
                </c:pt>
                <c:pt idx="177">
                  <c:v>94.69</c:v>
                </c:pt>
                <c:pt idx="178">
                  <c:v>73.08</c:v>
                </c:pt>
                <c:pt idx="179">
                  <c:v>41.69</c:v>
                </c:pt>
                <c:pt idx="180">
                  <c:v>43.43</c:v>
                </c:pt>
                <c:pt idx="181">
                  <c:v>300.0</c:v>
                </c:pt>
                <c:pt idx="182">
                  <c:v>48.92</c:v>
                </c:pt>
                <c:pt idx="183">
                  <c:v>24.34</c:v>
                </c:pt>
                <c:pt idx="184">
                  <c:v>830.73</c:v>
                </c:pt>
                <c:pt idx="185">
                  <c:v>53.51</c:v>
                </c:pt>
                <c:pt idx="186">
                  <c:v>297.42</c:v>
                </c:pt>
                <c:pt idx="187">
                  <c:v>91.2</c:v>
                </c:pt>
                <c:pt idx="188">
                  <c:v>900.0</c:v>
                </c:pt>
                <c:pt idx="189">
                  <c:v>158.75</c:v>
                </c:pt>
                <c:pt idx="190">
                  <c:v>207.29</c:v>
                </c:pt>
                <c:pt idx="191">
                  <c:v>57.92</c:v>
                </c:pt>
                <c:pt idx="192">
                  <c:v>144.85</c:v>
                </c:pt>
                <c:pt idx="193">
                  <c:v>104.12</c:v>
                </c:pt>
                <c:pt idx="194">
                  <c:v>55.59</c:v>
                </c:pt>
                <c:pt idx="195">
                  <c:v>0.96</c:v>
                </c:pt>
                <c:pt idx="196">
                  <c:v>0.74</c:v>
                </c:pt>
                <c:pt idx="197">
                  <c:v>222.13</c:v>
                </c:pt>
                <c:pt idx="198">
                  <c:v>130.11</c:v>
                </c:pt>
                <c:pt idx="199">
                  <c:v>21.84</c:v>
                </c:pt>
                <c:pt idx="200">
                  <c:v>271.65</c:v>
                </c:pt>
                <c:pt idx="201">
                  <c:v>398.07</c:v>
                </c:pt>
                <c:pt idx="202">
                  <c:v>29.92</c:v>
                </c:pt>
                <c:pt idx="203">
                  <c:v>771.14</c:v>
                </c:pt>
                <c:pt idx="204">
                  <c:v>430.33</c:v>
                </c:pt>
                <c:pt idx="205">
                  <c:v>2.87</c:v>
                </c:pt>
                <c:pt idx="206">
                  <c:v>166.9</c:v>
                </c:pt>
                <c:pt idx="207">
                  <c:v>2.8</c:v>
                </c:pt>
                <c:pt idx="208">
                  <c:v>95.07</c:v>
                </c:pt>
                <c:pt idx="209">
                  <c:v>1.47</c:v>
                </c:pt>
                <c:pt idx="210">
                  <c:v>2.5</c:v>
                </c:pt>
                <c:pt idx="211">
                  <c:v>7.26</c:v>
                </c:pt>
                <c:pt idx="212">
                  <c:v>14.62</c:v>
                </c:pt>
                <c:pt idx="213">
                  <c:v>32.34</c:v>
                </c:pt>
                <c:pt idx="214">
                  <c:v>48.16</c:v>
                </c:pt>
                <c:pt idx="215">
                  <c:v>67.05</c:v>
                </c:pt>
                <c:pt idx="216">
                  <c:v>172.33</c:v>
                </c:pt>
                <c:pt idx="217">
                  <c:v>242.38</c:v>
                </c:pt>
                <c:pt idx="218">
                  <c:v>741.01</c:v>
                </c:pt>
                <c:pt idx="219">
                  <c:v>460.06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8.23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586.9299999999995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818.9299999999995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Sheet1!$C$2:$C$226</c:f>
              <c:numCache>
                <c:formatCode>General</c:formatCode>
                <c:ptCount val="225"/>
                <c:pt idx="220">
                  <c:v>0.0</c:v>
                </c:pt>
                <c:pt idx="221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8495096"/>
        <c:axId val="611225304"/>
      </c:scatterChart>
      <c:valAx>
        <c:axId val="698495096"/>
        <c:scaling>
          <c:orientation val="minMax"/>
          <c:max val="9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μZ</a:t>
                </a:r>
                <a:r>
                  <a:rPr lang="en-US" dirty="0" smtClean="0"/>
                  <a:t> (</a:t>
                </a:r>
                <a:r>
                  <a:rPr lang="en-US" dirty="0" err="1" smtClean="0"/>
                  <a:t>secs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11225304"/>
        <c:crosses val="autoZero"/>
        <c:crossBetween val="midCat"/>
        <c:majorUnit val="100.0"/>
        <c:minorUnit val="10.0"/>
      </c:valAx>
      <c:valAx>
        <c:axId val="611225304"/>
        <c:scaling>
          <c:orientation val="minMax"/>
          <c:max val="9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 </a:t>
                </a:r>
                <a:r>
                  <a:rPr lang="hu-HU" sz="1800" b="1" i="0" u="none" strike="noStrike" baseline="0" dirty="0" smtClean="0">
                    <a:effectLst/>
                  </a:rPr>
                  <a:t>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>
                  <a:latin typeface="BlairMdITC TT-Medium"/>
                  <a:cs typeface="BlairMdITC TT-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8495096"/>
        <c:crosses val="autoZero"/>
        <c:crossBetween val="midCat"/>
        <c:majorUnit val="100.0"/>
        <c:minorUnit val="1.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66675">
              <a:noFill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effectLst/>
            </c:spPr>
          </c:marker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8.229999999999998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Sheet1!$B$2:$B$226</c:f>
              <c:numCache>
                <c:formatCode>General</c:formatCode>
                <c:ptCount val="225"/>
                <c:pt idx="0">
                  <c:v>4.0</c:v>
                </c:pt>
                <c:pt idx="1">
                  <c:v>4.01</c:v>
                </c:pt>
                <c:pt idx="2">
                  <c:v>10.59</c:v>
                </c:pt>
                <c:pt idx="3">
                  <c:v>0.63</c:v>
                </c:pt>
                <c:pt idx="4">
                  <c:v>4.109999999999999</c:v>
                </c:pt>
                <c:pt idx="5">
                  <c:v>46.39</c:v>
                </c:pt>
                <c:pt idx="6">
                  <c:v>19.19</c:v>
                </c:pt>
                <c:pt idx="7">
                  <c:v>0.37</c:v>
                </c:pt>
                <c:pt idx="8">
                  <c:v>1.14</c:v>
                </c:pt>
                <c:pt idx="9">
                  <c:v>0.15</c:v>
                </c:pt>
                <c:pt idx="10">
                  <c:v>0.14</c:v>
                </c:pt>
                <c:pt idx="11">
                  <c:v>0.92</c:v>
                </c:pt>
                <c:pt idx="12">
                  <c:v>0.37</c:v>
                </c:pt>
                <c:pt idx="13">
                  <c:v>0.37</c:v>
                </c:pt>
                <c:pt idx="14">
                  <c:v>0.6</c:v>
                </c:pt>
                <c:pt idx="15">
                  <c:v>1.66</c:v>
                </c:pt>
                <c:pt idx="16">
                  <c:v>1.98</c:v>
                </c:pt>
                <c:pt idx="17">
                  <c:v>1.7</c:v>
                </c:pt>
                <c:pt idx="18">
                  <c:v>0.99</c:v>
                </c:pt>
                <c:pt idx="19">
                  <c:v>2.02</c:v>
                </c:pt>
                <c:pt idx="20">
                  <c:v>1.04</c:v>
                </c:pt>
                <c:pt idx="21">
                  <c:v>34.24</c:v>
                </c:pt>
                <c:pt idx="22">
                  <c:v>19.15</c:v>
                </c:pt>
                <c:pt idx="23">
                  <c:v>17.83</c:v>
                </c:pt>
                <c:pt idx="24">
                  <c:v>21.03</c:v>
                </c:pt>
                <c:pt idx="25">
                  <c:v>29.53</c:v>
                </c:pt>
                <c:pt idx="26">
                  <c:v>29.69</c:v>
                </c:pt>
                <c:pt idx="27">
                  <c:v>14.22</c:v>
                </c:pt>
                <c:pt idx="28">
                  <c:v>19.49</c:v>
                </c:pt>
                <c:pt idx="29">
                  <c:v>13.19</c:v>
                </c:pt>
                <c:pt idx="30">
                  <c:v>12.98</c:v>
                </c:pt>
                <c:pt idx="31">
                  <c:v>14.36</c:v>
                </c:pt>
                <c:pt idx="32">
                  <c:v>15.16</c:v>
                </c:pt>
                <c:pt idx="33">
                  <c:v>13.47</c:v>
                </c:pt>
                <c:pt idx="34">
                  <c:v>13.63</c:v>
                </c:pt>
                <c:pt idx="35">
                  <c:v>22.5</c:v>
                </c:pt>
                <c:pt idx="36">
                  <c:v>22.73</c:v>
                </c:pt>
                <c:pt idx="37">
                  <c:v>14.33</c:v>
                </c:pt>
                <c:pt idx="38">
                  <c:v>12.6</c:v>
                </c:pt>
                <c:pt idx="39">
                  <c:v>25.82</c:v>
                </c:pt>
                <c:pt idx="40">
                  <c:v>22.12</c:v>
                </c:pt>
                <c:pt idx="41">
                  <c:v>0.42</c:v>
                </c:pt>
                <c:pt idx="42">
                  <c:v>0.43</c:v>
                </c:pt>
                <c:pt idx="43">
                  <c:v>0.42</c:v>
                </c:pt>
                <c:pt idx="44">
                  <c:v>0.79</c:v>
                </c:pt>
                <c:pt idx="45">
                  <c:v>0.6</c:v>
                </c:pt>
                <c:pt idx="46">
                  <c:v>1.11</c:v>
                </c:pt>
                <c:pt idx="47">
                  <c:v>0.42</c:v>
                </c:pt>
                <c:pt idx="48">
                  <c:v>0.8</c:v>
                </c:pt>
                <c:pt idx="49">
                  <c:v>0.6</c:v>
                </c:pt>
                <c:pt idx="50">
                  <c:v>1.13</c:v>
                </c:pt>
                <c:pt idx="51">
                  <c:v>14.02</c:v>
                </c:pt>
                <c:pt idx="52">
                  <c:v>16.38</c:v>
                </c:pt>
                <c:pt idx="53">
                  <c:v>11.91</c:v>
                </c:pt>
                <c:pt idx="54">
                  <c:v>12.19</c:v>
                </c:pt>
                <c:pt idx="55">
                  <c:v>24.89</c:v>
                </c:pt>
                <c:pt idx="56">
                  <c:v>23.33</c:v>
                </c:pt>
                <c:pt idx="57">
                  <c:v>0.42</c:v>
                </c:pt>
                <c:pt idx="58">
                  <c:v>0.49</c:v>
                </c:pt>
                <c:pt idx="59">
                  <c:v>1.07</c:v>
                </c:pt>
                <c:pt idx="60">
                  <c:v>1.33</c:v>
                </c:pt>
                <c:pt idx="61">
                  <c:v>1.08</c:v>
                </c:pt>
                <c:pt idx="62">
                  <c:v>1.33</c:v>
                </c:pt>
                <c:pt idx="63">
                  <c:v>0.09</c:v>
                </c:pt>
                <c:pt idx="64">
                  <c:v>0.08</c:v>
                </c:pt>
                <c:pt idx="65">
                  <c:v>0.39</c:v>
                </c:pt>
                <c:pt idx="66">
                  <c:v>0.4</c:v>
                </c:pt>
                <c:pt idx="67">
                  <c:v>0.29</c:v>
                </c:pt>
                <c:pt idx="68">
                  <c:v>0.28</c:v>
                </c:pt>
                <c:pt idx="69">
                  <c:v>0.43</c:v>
                </c:pt>
                <c:pt idx="70">
                  <c:v>0.44</c:v>
                </c:pt>
                <c:pt idx="71">
                  <c:v>0.09</c:v>
                </c:pt>
                <c:pt idx="72">
                  <c:v>0.09</c:v>
                </c:pt>
                <c:pt idx="73">
                  <c:v>0.42</c:v>
                </c:pt>
                <c:pt idx="74">
                  <c:v>0.39</c:v>
                </c:pt>
                <c:pt idx="75">
                  <c:v>0.3</c:v>
                </c:pt>
                <c:pt idx="76">
                  <c:v>0.3</c:v>
                </c:pt>
                <c:pt idx="77">
                  <c:v>0.65</c:v>
                </c:pt>
                <c:pt idx="78">
                  <c:v>0.46</c:v>
                </c:pt>
                <c:pt idx="79">
                  <c:v>0.1</c:v>
                </c:pt>
                <c:pt idx="80">
                  <c:v>0.1</c:v>
                </c:pt>
                <c:pt idx="81">
                  <c:v>0.77</c:v>
                </c:pt>
                <c:pt idx="82">
                  <c:v>0.7</c:v>
                </c:pt>
                <c:pt idx="83">
                  <c:v>0.33</c:v>
                </c:pt>
                <c:pt idx="84">
                  <c:v>0.33</c:v>
                </c:pt>
                <c:pt idx="85">
                  <c:v>0.95</c:v>
                </c:pt>
                <c:pt idx="86">
                  <c:v>1.01</c:v>
                </c:pt>
                <c:pt idx="87">
                  <c:v>0.3</c:v>
                </c:pt>
                <c:pt idx="88">
                  <c:v>0.31</c:v>
                </c:pt>
                <c:pt idx="89">
                  <c:v>0.72</c:v>
                </c:pt>
                <c:pt idx="90">
                  <c:v>0.46</c:v>
                </c:pt>
                <c:pt idx="91">
                  <c:v>0.58</c:v>
                </c:pt>
                <c:pt idx="92">
                  <c:v>0.59</c:v>
                </c:pt>
                <c:pt idx="93">
                  <c:v>0.77</c:v>
                </c:pt>
                <c:pt idx="94">
                  <c:v>0.68</c:v>
                </c:pt>
                <c:pt idx="95">
                  <c:v>0.1</c:v>
                </c:pt>
                <c:pt idx="96">
                  <c:v>0.1</c:v>
                </c:pt>
                <c:pt idx="97">
                  <c:v>0.86</c:v>
                </c:pt>
                <c:pt idx="98">
                  <c:v>0.72</c:v>
                </c:pt>
                <c:pt idx="99">
                  <c:v>0.08</c:v>
                </c:pt>
                <c:pt idx="100">
                  <c:v>0.08</c:v>
                </c:pt>
                <c:pt idx="101">
                  <c:v>0.09</c:v>
                </c:pt>
                <c:pt idx="102">
                  <c:v>0.08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0.26</c:v>
                </c:pt>
                <c:pt idx="108">
                  <c:v>0.26</c:v>
                </c:pt>
                <c:pt idx="109">
                  <c:v>0.28</c:v>
                </c:pt>
                <c:pt idx="110">
                  <c:v>0.28</c:v>
                </c:pt>
                <c:pt idx="111">
                  <c:v>0.28</c:v>
                </c:pt>
                <c:pt idx="112">
                  <c:v>0.28</c:v>
                </c:pt>
                <c:pt idx="113">
                  <c:v>0.29</c:v>
                </c:pt>
                <c:pt idx="114">
                  <c:v>0.3</c:v>
                </c:pt>
                <c:pt idx="115">
                  <c:v>0.23</c:v>
                </c:pt>
                <c:pt idx="116">
                  <c:v>0.22</c:v>
                </c:pt>
                <c:pt idx="117">
                  <c:v>0.64</c:v>
                </c:pt>
                <c:pt idx="118">
                  <c:v>0.63</c:v>
                </c:pt>
                <c:pt idx="119">
                  <c:v>0.28</c:v>
                </c:pt>
                <c:pt idx="120">
                  <c:v>0.28</c:v>
                </c:pt>
                <c:pt idx="121">
                  <c:v>0.78</c:v>
                </c:pt>
                <c:pt idx="122">
                  <c:v>0.7</c:v>
                </c:pt>
                <c:pt idx="123">
                  <c:v>0.28</c:v>
                </c:pt>
                <c:pt idx="124">
                  <c:v>0.28</c:v>
                </c:pt>
                <c:pt idx="125">
                  <c:v>0.59</c:v>
                </c:pt>
                <c:pt idx="126">
                  <c:v>0.73</c:v>
                </c:pt>
                <c:pt idx="127">
                  <c:v>0.29</c:v>
                </c:pt>
                <c:pt idx="128">
                  <c:v>0.28</c:v>
                </c:pt>
                <c:pt idx="129">
                  <c:v>0.52</c:v>
                </c:pt>
                <c:pt idx="130">
                  <c:v>0.52</c:v>
                </c:pt>
                <c:pt idx="131">
                  <c:v>0.22</c:v>
                </c:pt>
                <c:pt idx="132">
                  <c:v>0.22</c:v>
                </c:pt>
                <c:pt idx="133">
                  <c:v>0.32</c:v>
                </c:pt>
                <c:pt idx="134">
                  <c:v>1.12</c:v>
                </c:pt>
                <c:pt idx="135">
                  <c:v>0.58</c:v>
                </c:pt>
                <c:pt idx="136">
                  <c:v>0.59</c:v>
                </c:pt>
                <c:pt idx="137">
                  <c:v>0.91</c:v>
                </c:pt>
                <c:pt idx="138">
                  <c:v>0.77</c:v>
                </c:pt>
                <c:pt idx="139">
                  <c:v>0.32</c:v>
                </c:pt>
                <c:pt idx="140">
                  <c:v>0.32</c:v>
                </c:pt>
                <c:pt idx="141">
                  <c:v>0.52</c:v>
                </c:pt>
                <c:pt idx="142">
                  <c:v>0.77</c:v>
                </c:pt>
                <c:pt idx="143">
                  <c:v>0.66</c:v>
                </c:pt>
                <c:pt idx="144">
                  <c:v>0.67</c:v>
                </c:pt>
                <c:pt idx="145">
                  <c:v>0.91</c:v>
                </c:pt>
                <c:pt idx="146">
                  <c:v>0.92</c:v>
                </c:pt>
                <c:pt idx="147">
                  <c:v>0.42</c:v>
                </c:pt>
                <c:pt idx="148">
                  <c:v>0.42</c:v>
                </c:pt>
                <c:pt idx="149">
                  <c:v>0.4</c:v>
                </c:pt>
                <c:pt idx="150">
                  <c:v>0.82</c:v>
                </c:pt>
                <c:pt idx="151">
                  <c:v>0.6</c:v>
                </c:pt>
                <c:pt idx="152">
                  <c:v>0.61</c:v>
                </c:pt>
                <c:pt idx="153">
                  <c:v>0.88</c:v>
                </c:pt>
                <c:pt idx="154">
                  <c:v>0.93</c:v>
                </c:pt>
                <c:pt idx="155">
                  <c:v>0.68</c:v>
                </c:pt>
                <c:pt idx="156">
                  <c:v>0.68</c:v>
                </c:pt>
                <c:pt idx="157">
                  <c:v>0.91</c:v>
                </c:pt>
                <c:pt idx="158">
                  <c:v>0.92</c:v>
                </c:pt>
                <c:pt idx="159">
                  <c:v>0.68</c:v>
                </c:pt>
                <c:pt idx="160">
                  <c:v>0.68</c:v>
                </c:pt>
                <c:pt idx="161">
                  <c:v>0.96</c:v>
                </c:pt>
                <c:pt idx="162">
                  <c:v>0.96</c:v>
                </c:pt>
                <c:pt idx="163">
                  <c:v>1.51</c:v>
                </c:pt>
                <c:pt idx="164">
                  <c:v>174.17</c:v>
                </c:pt>
                <c:pt idx="165">
                  <c:v>308.69</c:v>
                </c:pt>
                <c:pt idx="166">
                  <c:v>591.4</c:v>
                </c:pt>
                <c:pt idx="167">
                  <c:v>484.16</c:v>
                </c:pt>
                <c:pt idx="168">
                  <c:v>348.61</c:v>
                </c:pt>
                <c:pt idx="169">
                  <c:v>700.5599999999994</c:v>
                </c:pt>
                <c:pt idx="170">
                  <c:v>135.9</c:v>
                </c:pt>
                <c:pt idx="171">
                  <c:v>140.51</c:v>
                </c:pt>
                <c:pt idx="172">
                  <c:v>77.04</c:v>
                </c:pt>
                <c:pt idx="173">
                  <c:v>91.92</c:v>
                </c:pt>
                <c:pt idx="174">
                  <c:v>336.12</c:v>
                </c:pt>
                <c:pt idx="175">
                  <c:v>190.03</c:v>
                </c:pt>
                <c:pt idx="176">
                  <c:v>45.91</c:v>
                </c:pt>
                <c:pt idx="177">
                  <c:v>94.69</c:v>
                </c:pt>
                <c:pt idx="178">
                  <c:v>73.08</c:v>
                </c:pt>
                <c:pt idx="179">
                  <c:v>41.69</c:v>
                </c:pt>
                <c:pt idx="180">
                  <c:v>43.43</c:v>
                </c:pt>
                <c:pt idx="181">
                  <c:v>300.0</c:v>
                </c:pt>
                <c:pt idx="182">
                  <c:v>48.92</c:v>
                </c:pt>
                <c:pt idx="183">
                  <c:v>24.34</c:v>
                </c:pt>
                <c:pt idx="184">
                  <c:v>830.73</c:v>
                </c:pt>
                <c:pt idx="185">
                  <c:v>53.51</c:v>
                </c:pt>
                <c:pt idx="186">
                  <c:v>297.42</c:v>
                </c:pt>
                <c:pt idx="187">
                  <c:v>91.2</c:v>
                </c:pt>
                <c:pt idx="188">
                  <c:v>900.0</c:v>
                </c:pt>
                <c:pt idx="189">
                  <c:v>158.75</c:v>
                </c:pt>
                <c:pt idx="190">
                  <c:v>207.29</c:v>
                </c:pt>
                <c:pt idx="191">
                  <c:v>57.92</c:v>
                </c:pt>
                <c:pt idx="192">
                  <c:v>144.85</c:v>
                </c:pt>
                <c:pt idx="193">
                  <c:v>104.12</c:v>
                </c:pt>
                <c:pt idx="194">
                  <c:v>55.59</c:v>
                </c:pt>
                <c:pt idx="195">
                  <c:v>0.96</c:v>
                </c:pt>
                <c:pt idx="196">
                  <c:v>0.74</c:v>
                </c:pt>
                <c:pt idx="197">
                  <c:v>222.13</c:v>
                </c:pt>
                <c:pt idx="198">
                  <c:v>130.11</c:v>
                </c:pt>
                <c:pt idx="199">
                  <c:v>21.84</c:v>
                </c:pt>
                <c:pt idx="200">
                  <c:v>271.65</c:v>
                </c:pt>
                <c:pt idx="201">
                  <c:v>398.07</c:v>
                </c:pt>
                <c:pt idx="202">
                  <c:v>29.92</c:v>
                </c:pt>
                <c:pt idx="203">
                  <c:v>771.14</c:v>
                </c:pt>
                <c:pt idx="204">
                  <c:v>430.33</c:v>
                </c:pt>
                <c:pt idx="205">
                  <c:v>2.87</c:v>
                </c:pt>
                <c:pt idx="206">
                  <c:v>166.9</c:v>
                </c:pt>
                <c:pt idx="207">
                  <c:v>2.8</c:v>
                </c:pt>
                <c:pt idx="208">
                  <c:v>95.07</c:v>
                </c:pt>
                <c:pt idx="209">
                  <c:v>1.47</c:v>
                </c:pt>
                <c:pt idx="210">
                  <c:v>2.5</c:v>
                </c:pt>
                <c:pt idx="211">
                  <c:v>7.26</c:v>
                </c:pt>
                <c:pt idx="212">
                  <c:v>14.62</c:v>
                </c:pt>
                <c:pt idx="213">
                  <c:v>32.34</c:v>
                </c:pt>
                <c:pt idx="214">
                  <c:v>48.16</c:v>
                </c:pt>
                <c:pt idx="215">
                  <c:v>67.05</c:v>
                </c:pt>
                <c:pt idx="216">
                  <c:v>172.33</c:v>
                </c:pt>
                <c:pt idx="217">
                  <c:v>242.38</c:v>
                </c:pt>
                <c:pt idx="218">
                  <c:v>741.01</c:v>
                </c:pt>
                <c:pt idx="219">
                  <c:v>460.06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8.229999999999998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Sheet1!$C$2:$C$226</c:f>
              <c:numCache>
                <c:formatCode>General</c:formatCode>
                <c:ptCount val="225"/>
                <c:pt idx="220">
                  <c:v>0.0</c:v>
                </c:pt>
                <c:pt idx="221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326728"/>
        <c:axId val="699322712"/>
      </c:scatterChart>
      <c:valAx>
        <c:axId val="699326728"/>
        <c:scaling>
          <c:orientation val="minMax"/>
          <c:max val="9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μZ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322712"/>
        <c:crosses val="autoZero"/>
        <c:crossBetween val="midCat"/>
        <c:majorUnit val="100.0"/>
        <c:minorUnit val="10.0"/>
      </c:valAx>
      <c:valAx>
        <c:axId val="699322712"/>
        <c:scaling>
          <c:orientation val="minMax"/>
          <c:max val="9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>
                  <a:latin typeface="BlairMdITC TT-Medium"/>
                  <a:cs typeface="BlairMdITC TT-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326728"/>
        <c:crosses val="autoZero"/>
        <c:crossBetween val="midCat"/>
        <c:majorUnit val="100.0"/>
        <c:minorUnit val="1.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66675">
              <a:noFill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effectLst/>
            </c:spPr>
          </c:marker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8.23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Sheet1!$B$2:$B$226</c:f>
              <c:numCache>
                <c:formatCode>General</c:formatCode>
                <c:ptCount val="225"/>
                <c:pt idx="0">
                  <c:v>4.0</c:v>
                </c:pt>
                <c:pt idx="1">
                  <c:v>4.01</c:v>
                </c:pt>
                <c:pt idx="2">
                  <c:v>10.59</c:v>
                </c:pt>
                <c:pt idx="3">
                  <c:v>0.63</c:v>
                </c:pt>
                <c:pt idx="4">
                  <c:v>4.109999999999999</c:v>
                </c:pt>
                <c:pt idx="5">
                  <c:v>46.39</c:v>
                </c:pt>
                <c:pt idx="6">
                  <c:v>19.19</c:v>
                </c:pt>
                <c:pt idx="7">
                  <c:v>0.37</c:v>
                </c:pt>
                <c:pt idx="8">
                  <c:v>1.14</c:v>
                </c:pt>
                <c:pt idx="9">
                  <c:v>0.15</c:v>
                </c:pt>
                <c:pt idx="10">
                  <c:v>0.14</c:v>
                </c:pt>
                <c:pt idx="11">
                  <c:v>0.92</c:v>
                </c:pt>
                <c:pt idx="12">
                  <c:v>0.37</c:v>
                </c:pt>
                <c:pt idx="13">
                  <c:v>0.37</c:v>
                </c:pt>
                <c:pt idx="14">
                  <c:v>0.6</c:v>
                </c:pt>
                <c:pt idx="15">
                  <c:v>1.66</c:v>
                </c:pt>
                <c:pt idx="16">
                  <c:v>1.98</c:v>
                </c:pt>
                <c:pt idx="17">
                  <c:v>1.7</c:v>
                </c:pt>
                <c:pt idx="18">
                  <c:v>0.99</c:v>
                </c:pt>
                <c:pt idx="19">
                  <c:v>2.02</c:v>
                </c:pt>
                <c:pt idx="20">
                  <c:v>1.04</c:v>
                </c:pt>
                <c:pt idx="21">
                  <c:v>34.24</c:v>
                </c:pt>
                <c:pt idx="22">
                  <c:v>19.15</c:v>
                </c:pt>
                <c:pt idx="23">
                  <c:v>17.83</c:v>
                </c:pt>
                <c:pt idx="24">
                  <c:v>21.03</c:v>
                </c:pt>
                <c:pt idx="25">
                  <c:v>29.53</c:v>
                </c:pt>
                <c:pt idx="26">
                  <c:v>29.69</c:v>
                </c:pt>
                <c:pt idx="27">
                  <c:v>14.22</c:v>
                </c:pt>
                <c:pt idx="28">
                  <c:v>19.49</c:v>
                </c:pt>
                <c:pt idx="29">
                  <c:v>13.19</c:v>
                </c:pt>
                <c:pt idx="30">
                  <c:v>12.98</c:v>
                </c:pt>
                <c:pt idx="31">
                  <c:v>14.36</c:v>
                </c:pt>
                <c:pt idx="32">
                  <c:v>15.16</c:v>
                </c:pt>
                <c:pt idx="33">
                  <c:v>13.47</c:v>
                </c:pt>
                <c:pt idx="34">
                  <c:v>13.63</c:v>
                </c:pt>
                <c:pt idx="35">
                  <c:v>22.5</c:v>
                </c:pt>
                <c:pt idx="36">
                  <c:v>22.73</c:v>
                </c:pt>
                <c:pt idx="37">
                  <c:v>14.33</c:v>
                </c:pt>
                <c:pt idx="38">
                  <c:v>12.6</c:v>
                </c:pt>
                <c:pt idx="39">
                  <c:v>25.82</c:v>
                </c:pt>
                <c:pt idx="40">
                  <c:v>22.12</c:v>
                </c:pt>
                <c:pt idx="41">
                  <c:v>0.42</c:v>
                </c:pt>
                <c:pt idx="42">
                  <c:v>0.43</c:v>
                </c:pt>
                <c:pt idx="43">
                  <c:v>0.42</c:v>
                </c:pt>
                <c:pt idx="44">
                  <c:v>0.79</c:v>
                </c:pt>
                <c:pt idx="45">
                  <c:v>0.6</c:v>
                </c:pt>
                <c:pt idx="46">
                  <c:v>1.11</c:v>
                </c:pt>
                <c:pt idx="47">
                  <c:v>0.42</c:v>
                </c:pt>
                <c:pt idx="48">
                  <c:v>0.8</c:v>
                </c:pt>
                <c:pt idx="49">
                  <c:v>0.6</c:v>
                </c:pt>
                <c:pt idx="50">
                  <c:v>1.13</c:v>
                </c:pt>
                <c:pt idx="51">
                  <c:v>14.02</c:v>
                </c:pt>
                <c:pt idx="52">
                  <c:v>16.38</c:v>
                </c:pt>
                <c:pt idx="53">
                  <c:v>11.91</c:v>
                </c:pt>
                <c:pt idx="54">
                  <c:v>12.19</c:v>
                </c:pt>
                <c:pt idx="55">
                  <c:v>24.89</c:v>
                </c:pt>
                <c:pt idx="56">
                  <c:v>23.33</c:v>
                </c:pt>
                <c:pt idx="57">
                  <c:v>0.42</c:v>
                </c:pt>
                <c:pt idx="58">
                  <c:v>0.49</c:v>
                </c:pt>
                <c:pt idx="59">
                  <c:v>1.07</c:v>
                </c:pt>
                <c:pt idx="60">
                  <c:v>1.33</c:v>
                </c:pt>
                <c:pt idx="61">
                  <c:v>1.08</c:v>
                </c:pt>
                <c:pt idx="62">
                  <c:v>1.33</c:v>
                </c:pt>
                <c:pt idx="63">
                  <c:v>0.09</c:v>
                </c:pt>
                <c:pt idx="64">
                  <c:v>0.08</c:v>
                </c:pt>
                <c:pt idx="65">
                  <c:v>0.39</c:v>
                </c:pt>
                <c:pt idx="66">
                  <c:v>0.4</c:v>
                </c:pt>
                <c:pt idx="67">
                  <c:v>0.29</c:v>
                </c:pt>
                <c:pt idx="68">
                  <c:v>0.28</c:v>
                </c:pt>
                <c:pt idx="69">
                  <c:v>0.43</c:v>
                </c:pt>
                <c:pt idx="70">
                  <c:v>0.44</c:v>
                </c:pt>
                <c:pt idx="71">
                  <c:v>0.09</c:v>
                </c:pt>
                <c:pt idx="72">
                  <c:v>0.09</c:v>
                </c:pt>
                <c:pt idx="73">
                  <c:v>0.42</c:v>
                </c:pt>
                <c:pt idx="74">
                  <c:v>0.39</c:v>
                </c:pt>
                <c:pt idx="75">
                  <c:v>0.3</c:v>
                </c:pt>
                <c:pt idx="76">
                  <c:v>0.3</c:v>
                </c:pt>
                <c:pt idx="77">
                  <c:v>0.65</c:v>
                </c:pt>
                <c:pt idx="78">
                  <c:v>0.46</c:v>
                </c:pt>
                <c:pt idx="79">
                  <c:v>0.1</c:v>
                </c:pt>
                <c:pt idx="80">
                  <c:v>0.1</c:v>
                </c:pt>
                <c:pt idx="81">
                  <c:v>0.77</c:v>
                </c:pt>
                <c:pt idx="82">
                  <c:v>0.7</c:v>
                </c:pt>
                <c:pt idx="83">
                  <c:v>0.33</c:v>
                </c:pt>
                <c:pt idx="84">
                  <c:v>0.33</c:v>
                </c:pt>
                <c:pt idx="85">
                  <c:v>0.95</c:v>
                </c:pt>
                <c:pt idx="86">
                  <c:v>1.01</c:v>
                </c:pt>
                <c:pt idx="87">
                  <c:v>0.3</c:v>
                </c:pt>
                <c:pt idx="88">
                  <c:v>0.31</c:v>
                </c:pt>
                <c:pt idx="89">
                  <c:v>0.72</c:v>
                </c:pt>
                <c:pt idx="90">
                  <c:v>0.46</c:v>
                </c:pt>
                <c:pt idx="91">
                  <c:v>0.58</c:v>
                </c:pt>
                <c:pt idx="92">
                  <c:v>0.59</c:v>
                </c:pt>
                <c:pt idx="93">
                  <c:v>0.77</c:v>
                </c:pt>
                <c:pt idx="94">
                  <c:v>0.68</c:v>
                </c:pt>
                <c:pt idx="95">
                  <c:v>0.1</c:v>
                </c:pt>
                <c:pt idx="96">
                  <c:v>0.1</c:v>
                </c:pt>
                <c:pt idx="97">
                  <c:v>0.86</c:v>
                </c:pt>
                <c:pt idx="98">
                  <c:v>0.72</c:v>
                </c:pt>
                <c:pt idx="99">
                  <c:v>0.08</c:v>
                </c:pt>
                <c:pt idx="100">
                  <c:v>0.08</c:v>
                </c:pt>
                <c:pt idx="101">
                  <c:v>0.09</c:v>
                </c:pt>
                <c:pt idx="102">
                  <c:v>0.08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0.26</c:v>
                </c:pt>
                <c:pt idx="108">
                  <c:v>0.26</c:v>
                </c:pt>
                <c:pt idx="109">
                  <c:v>0.28</c:v>
                </c:pt>
                <c:pt idx="110">
                  <c:v>0.28</c:v>
                </c:pt>
                <c:pt idx="111">
                  <c:v>0.28</c:v>
                </c:pt>
                <c:pt idx="112">
                  <c:v>0.28</c:v>
                </c:pt>
                <c:pt idx="113">
                  <c:v>0.29</c:v>
                </c:pt>
                <c:pt idx="114">
                  <c:v>0.3</c:v>
                </c:pt>
                <c:pt idx="115">
                  <c:v>0.23</c:v>
                </c:pt>
                <c:pt idx="116">
                  <c:v>0.22</c:v>
                </c:pt>
                <c:pt idx="117">
                  <c:v>0.64</c:v>
                </c:pt>
                <c:pt idx="118">
                  <c:v>0.63</c:v>
                </c:pt>
                <c:pt idx="119">
                  <c:v>0.28</c:v>
                </c:pt>
                <c:pt idx="120">
                  <c:v>0.28</c:v>
                </c:pt>
                <c:pt idx="121">
                  <c:v>0.78</c:v>
                </c:pt>
                <c:pt idx="122">
                  <c:v>0.7</c:v>
                </c:pt>
                <c:pt idx="123">
                  <c:v>0.28</c:v>
                </c:pt>
                <c:pt idx="124">
                  <c:v>0.28</c:v>
                </c:pt>
                <c:pt idx="125">
                  <c:v>0.59</c:v>
                </c:pt>
                <c:pt idx="126">
                  <c:v>0.73</c:v>
                </c:pt>
                <c:pt idx="127">
                  <c:v>0.29</c:v>
                </c:pt>
                <c:pt idx="128">
                  <c:v>0.28</c:v>
                </c:pt>
                <c:pt idx="129">
                  <c:v>0.52</c:v>
                </c:pt>
                <c:pt idx="130">
                  <c:v>0.52</c:v>
                </c:pt>
                <c:pt idx="131">
                  <c:v>0.22</c:v>
                </c:pt>
                <c:pt idx="132">
                  <c:v>0.22</c:v>
                </c:pt>
                <c:pt idx="133">
                  <c:v>0.32</c:v>
                </c:pt>
                <c:pt idx="134">
                  <c:v>1.12</c:v>
                </c:pt>
                <c:pt idx="135">
                  <c:v>0.58</c:v>
                </c:pt>
                <c:pt idx="136">
                  <c:v>0.59</c:v>
                </c:pt>
                <c:pt idx="137">
                  <c:v>0.91</c:v>
                </c:pt>
                <c:pt idx="138">
                  <c:v>0.77</c:v>
                </c:pt>
                <c:pt idx="139">
                  <c:v>0.32</c:v>
                </c:pt>
                <c:pt idx="140">
                  <c:v>0.32</c:v>
                </c:pt>
                <c:pt idx="141">
                  <c:v>0.52</c:v>
                </c:pt>
                <c:pt idx="142">
                  <c:v>0.77</c:v>
                </c:pt>
                <c:pt idx="143">
                  <c:v>0.66</c:v>
                </c:pt>
                <c:pt idx="144">
                  <c:v>0.67</c:v>
                </c:pt>
                <c:pt idx="145">
                  <c:v>0.91</c:v>
                </c:pt>
                <c:pt idx="146">
                  <c:v>0.92</c:v>
                </c:pt>
                <c:pt idx="147">
                  <c:v>0.42</c:v>
                </c:pt>
                <c:pt idx="148">
                  <c:v>0.42</c:v>
                </c:pt>
                <c:pt idx="149">
                  <c:v>0.4</c:v>
                </c:pt>
                <c:pt idx="150">
                  <c:v>0.82</c:v>
                </c:pt>
                <c:pt idx="151">
                  <c:v>0.6</c:v>
                </c:pt>
                <c:pt idx="152">
                  <c:v>0.61</c:v>
                </c:pt>
                <c:pt idx="153">
                  <c:v>0.88</c:v>
                </c:pt>
                <c:pt idx="154">
                  <c:v>0.93</c:v>
                </c:pt>
                <c:pt idx="155">
                  <c:v>0.68</c:v>
                </c:pt>
                <c:pt idx="156">
                  <c:v>0.68</c:v>
                </c:pt>
                <c:pt idx="157">
                  <c:v>0.91</c:v>
                </c:pt>
                <c:pt idx="158">
                  <c:v>0.92</c:v>
                </c:pt>
                <c:pt idx="159">
                  <c:v>0.68</c:v>
                </c:pt>
                <c:pt idx="160">
                  <c:v>0.68</c:v>
                </c:pt>
                <c:pt idx="161">
                  <c:v>0.96</c:v>
                </c:pt>
                <c:pt idx="162">
                  <c:v>0.96</c:v>
                </c:pt>
                <c:pt idx="163">
                  <c:v>1.51</c:v>
                </c:pt>
                <c:pt idx="164">
                  <c:v>174.17</c:v>
                </c:pt>
                <c:pt idx="165">
                  <c:v>308.69</c:v>
                </c:pt>
                <c:pt idx="166">
                  <c:v>591.4</c:v>
                </c:pt>
                <c:pt idx="167">
                  <c:v>484.16</c:v>
                </c:pt>
                <c:pt idx="168">
                  <c:v>348.61</c:v>
                </c:pt>
                <c:pt idx="169">
                  <c:v>700.5599999999994</c:v>
                </c:pt>
                <c:pt idx="170">
                  <c:v>135.9</c:v>
                </c:pt>
                <c:pt idx="171">
                  <c:v>140.51</c:v>
                </c:pt>
                <c:pt idx="172">
                  <c:v>77.04</c:v>
                </c:pt>
                <c:pt idx="173">
                  <c:v>91.92</c:v>
                </c:pt>
                <c:pt idx="174">
                  <c:v>336.12</c:v>
                </c:pt>
                <c:pt idx="175">
                  <c:v>190.03</c:v>
                </c:pt>
                <c:pt idx="176">
                  <c:v>45.91</c:v>
                </c:pt>
                <c:pt idx="177">
                  <c:v>94.69</c:v>
                </c:pt>
                <c:pt idx="178">
                  <c:v>73.08</c:v>
                </c:pt>
                <c:pt idx="179">
                  <c:v>41.69</c:v>
                </c:pt>
                <c:pt idx="180">
                  <c:v>43.43</c:v>
                </c:pt>
                <c:pt idx="181">
                  <c:v>300.0</c:v>
                </c:pt>
                <c:pt idx="182">
                  <c:v>48.92</c:v>
                </c:pt>
                <c:pt idx="183">
                  <c:v>24.34</c:v>
                </c:pt>
                <c:pt idx="184">
                  <c:v>830.73</c:v>
                </c:pt>
                <c:pt idx="185">
                  <c:v>53.51</c:v>
                </c:pt>
                <c:pt idx="186">
                  <c:v>297.42</c:v>
                </c:pt>
                <c:pt idx="187">
                  <c:v>91.2</c:v>
                </c:pt>
                <c:pt idx="188">
                  <c:v>900.0</c:v>
                </c:pt>
                <c:pt idx="189">
                  <c:v>158.75</c:v>
                </c:pt>
                <c:pt idx="190">
                  <c:v>207.29</c:v>
                </c:pt>
                <c:pt idx="191">
                  <c:v>57.92</c:v>
                </c:pt>
                <c:pt idx="192">
                  <c:v>144.85</c:v>
                </c:pt>
                <c:pt idx="193">
                  <c:v>104.12</c:v>
                </c:pt>
                <c:pt idx="194">
                  <c:v>55.59</c:v>
                </c:pt>
                <c:pt idx="195">
                  <c:v>0.96</c:v>
                </c:pt>
                <c:pt idx="196">
                  <c:v>0.74</c:v>
                </c:pt>
                <c:pt idx="197">
                  <c:v>222.13</c:v>
                </c:pt>
                <c:pt idx="198">
                  <c:v>130.11</c:v>
                </c:pt>
                <c:pt idx="199">
                  <c:v>21.84</c:v>
                </c:pt>
                <c:pt idx="200">
                  <c:v>271.65</c:v>
                </c:pt>
                <c:pt idx="201">
                  <c:v>398.07</c:v>
                </c:pt>
                <c:pt idx="202">
                  <c:v>29.92</c:v>
                </c:pt>
                <c:pt idx="203">
                  <c:v>771.14</c:v>
                </c:pt>
                <c:pt idx="204">
                  <c:v>430.33</c:v>
                </c:pt>
                <c:pt idx="205">
                  <c:v>2.87</c:v>
                </c:pt>
                <c:pt idx="206">
                  <c:v>166.9</c:v>
                </c:pt>
                <c:pt idx="207">
                  <c:v>2.8</c:v>
                </c:pt>
                <c:pt idx="208">
                  <c:v>95.07</c:v>
                </c:pt>
                <c:pt idx="209">
                  <c:v>1.47</c:v>
                </c:pt>
                <c:pt idx="210">
                  <c:v>2.5</c:v>
                </c:pt>
                <c:pt idx="211">
                  <c:v>7.26</c:v>
                </c:pt>
                <c:pt idx="212">
                  <c:v>14.62</c:v>
                </c:pt>
                <c:pt idx="213">
                  <c:v>32.34</c:v>
                </c:pt>
                <c:pt idx="214">
                  <c:v>48.16</c:v>
                </c:pt>
                <c:pt idx="215">
                  <c:v>67.05</c:v>
                </c:pt>
                <c:pt idx="216">
                  <c:v>172.33</c:v>
                </c:pt>
                <c:pt idx="217">
                  <c:v>242.38</c:v>
                </c:pt>
                <c:pt idx="218">
                  <c:v>741.01</c:v>
                </c:pt>
                <c:pt idx="219">
                  <c:v>460.06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8.23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Sheet1!$C$2:$C$226</c:f>
              <c:numCache>
                <c:formatCode>General</c:formatCode>
                <c:ptCount val="225"/>
                <c:pt idx="220">
                  <c:v>0.0</c:v>
                </c:pt>
                <c:pt idx="221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207016"/>
        <c:axId val="699198616"/>
      </c:scatterChart>
      <c:valAx>
        <c:axId val="699207016"/>
        <c:scaling>
          <c:orientation val="minMax"/>
          <c:max val="9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μZ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198616"/>
        <c:crosses val="autoZero"/>
        <c:crossBetween val="midCat"/>
        <c:majorUnit val="100.0"/>
        <c:minorUnit val="10.0"/>
      </c:valAx>
      <c:valAx>
        <c:axId val="699198616"/>
        <c:scaling>
          <c:orientation val="minMax"/>
          <c:max val="9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>
                  <a:latin typeface="BlairMdITC TT-Medium"/>
                  <a:cs typeface="BlairMdITC TT-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207016"/>
        <c:crosses val="autoZero"/>
        <c:crossBetween val="midCat"/>
        <c:majorUnit val="100.0"/>
        <c:minorUnit val="1.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spPr>
            <a:ln w="66675">
              <a:noFill/>
            </a:ln>
            <a:effectLst/>
          </c:spPr>
          <c:marker>
            <c:symbol val="square"/>
            <c:size val="10"/>
            <c:spPr>
              <a:solidFill>
                <a:schemeClr val="accent2">
                  <a:lumMod val="75000"/>
                </a:schemeClr>
              </a:solidFill>
              <a:effectLst/>
            </c:spPr>
          </c:marker>
          <c:dPt>
            <c:idx val="164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165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166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167"/>
            <c:marker>
              <c:symbol val="triangle"/>
              <c:size val="10"/>
              <c:spPr>
                <a:solidFill>
                  <a:srgbClr val="1F497D">
                    <a:lumMod val="50000"/>
                  </a:srgbClr>
                </a:solidFill>
                <a:effectLst/>
              </c:spPr>
            </c:marker>
            <c:bubble3D val="0"/>
          </c:dPt>
          <c:dPt>
            <c:idx val="168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169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174"/>
            <c:marker>
              <c:symbol val="triangle"/>
              <c:size val="10"/>
              <c:spPr>
                <a:solidFill>
                  <a:srgbClr val="1F497D">
                    <a:lumMod val="50000"/>
                  </a:srgbClr>
                </a:solidFill>
                <a:effectLst/>
              </c:spPr>
            </c:marker>
            <c:bubble3D val="0"/>
          </c:dPt>
          <c:dPt>
            <c:idx val="175"/>
            <c:marker>
              <c:symbol val="triangle"/>
              <c:size val="10"/>
              <c:spPr>
                <a:solidFill>
                  <a:srgbClr val="1F497D">
                    <a:lumMod val="50000"/>
                  </a:srgbClr>
                </a:solidFill>
                <a:effectLst/>
              </c:spPr>
            </c:marker>
            <c:bubble3D val="0"/>
          </c:dPt>
          <c:dPt>
            <c:idx val="203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218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dPt>
            <c:idx val="219"/>
            <c:marker>
              <c:symbol val="circle"/>
              <c:size val="10"/>
              <c:spPr>
                <a:solidFill>
                  <a:srgbClr val="EEECE1"/>
                </a:solidFill>
                <a:effectLst/>
              </c:spPr>
            </c:marker>
            <c:bubble3D val="0"/>
          </c:dPt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8.229999999999998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Sheet1!$B$2:$B$226</c:f>
              <c:numCache>
                <c:formatCode>General</c:formatCode>
                <c:ptCount val="225"/>
                <c:pt idx="0">
                  <c:v>4.0</c:v>
                </c:pt>
                <c:pt idx="1">
                  <c:v>4.01</c:v>
                </c:pt>
                <c:pt idx="2">
                  <c:v>10.59</c:v>
                </c:pt>
                <c:pt idx="3">
                  <c:v>0.63</c:v>
                </c:pt>
                <c:pt idx="4">
                  <c:v>4.109999999999999</c:v>
                </c:pt>
                <c:pt idx="5">
                  <c:v>46.39</c:v>
                </c:pt>
                <c:pt idx="6">
                  <c:v>19.19</c:v>
                </c:pt>
                <c:pt idx="7">
                  <c:v>0.37</c:v>
                </c:pt>
                <c:pt idx="8">
                  <c:v>1.14</c:v>
                </c:pt>
                <c:pt idx="9">
                  <c:v>0.15</c:v>
                </c:pt>
                <c:pt idx="10">
                  <c:v>0.14</c:v>
                </c:pt>
                <c:pt idx="11">
                  <c:v>0.92</c:v>
                </c:pt>
                <c:pt idx="12">
                  <c:v>0.37</c:v>
                </c:pt>
                <c:pt idx="13">
                  <c:v>0.37</c:v>
                </c:pt>
                <c:pt idx="14">
                  <c:v>0.6</c:v>
                </c:pt>
                <c:pt idx="15">
                  <c:v>1.66</c:v>
                </c:pt>
                <c:pt idx="16">
                  <c:v>1.98</c:v>
                </c:pt>
                <c:pt idx="17">
                  <c:v>1.7</c:v>
                </c:pt>
                <c:pt idx="18">
                  <c:v>0.99</c:v>
                </c:pt>
                <c:pt idx="19">
                  <c:v>2.02</c:v>
                </c:pt>
                <c:pt idx="20">
                  <c:v>1.04</c:v>
                </c:pt>
                <c:pt idx="21">
                  <c:v>34.24</c:v>
                </c:pt>
                <c:pt idx="22">
                  <c:v>19.15</c:v>
                </c:pt>
                <c:pt idx="23">
                  <c:v>17.83</c:v>
                </c:pt>
                <c:pt idx="24">
                  <c:v>21.03</c:v>
                </c:pt>
                <c:pt idx="25">
                  <c:v>29.53</c:v>
                </c:pt>
                <c:pt idx="26">
                  <c:v>29.69</c:v>
                </c:pt>
                <c:pt idx="27">
                  <c:v>14.22</c:v>
                </c:pt>
                <c:pt idx="28">
                  <c:v>19.49</c:v>
                </c:pt>
                <c:pt idx="29">
                  <c:v>13.19</c:v>
                </c:pt>
                <c:pt idx="30">
                  <c:v>12.98</c:v>
                </c:pt>
                <c:pt idx="31">
                  <c:v>14.36</c:v>
                </c:pt>
                <c:pt idx="32">
                  <c:v>15.16</c:v>
                </c:pt>
                <c:pt idx="33">
                  <c:v>13.47</c:v>
                </c:pt>
                <c:pt idx="34">
                  <c:v>13.63</c:v>
                </c:pt>
                <c:pt idx="35">
                  <c:v>22.5</c:v>
                </c:pt>
                <c:pt idx="36">
                  <c:v>22.73</c:v>
                </c:pt>
                <c:pt idx="37">
                  <c:v>14.33</c:v>
                </c:pt>
                <c:pt idx="38">
                  <c:v>12.6</c:v>
                </c:pt>
                <c:pt idx="39">
                  <c:v>25.82</c:v>
                </c:pt>
                <c:pt idx="40">
                  <c:v>22.12</c:v>
                </c:pt>
                <c:pt idx="41">
                  <c:v>0.42</c:v>
                </c:pt>
                <c:pt idx="42">
                  <c:v>0.43</c:v>
                </c:pt>
                <c:pt idx="43">
                  <c:v>0.42</c:v>
                </c:pt>
                <c:pt idx="44">
                  <c:v>0.79</c:v>
                </c:pt>
                <c:pt idx="45">
                  <c:v>0.6</c:v>
                </c:pt>
                <c:pt idx="46">
                  <c:v>1.11</c:v>
                </c:pt>
                <c:pt idx="47">
                  <c:v>0.42</c:v>
                </c:pt>
                <c:pt idx="48">
                  <c:v>0.8</c:v>
                </c:pt>
                <c:pt idx="49">
                  <c:v>0.6</c:v>
                </c:pt>
                <c:pt idx="50">
                  <c:v>1.13</c:v>
                </c:pt>
                <c:pt idx="51">
                  <c:v>14.02</c:v>
                </c:pt>
                <c:pt idx="52">
                  <c:v>16.38</c:v>
                </c:pt>
                <c:pt idx="53">
                  <c:v>11.91</c:v>
                </c:pt>
                <c:pt idx="54">
                  <c:v>12.19</c:v>
                </c:pt>
                <c:pt idx="55">
                  <c:v>24.89</c:v>
                </c:pt>
                <c:pt idx="56">
                  <c:v>23.33</c:v>
                </c:pt>
                <c:pt idx="57">
                  <c:v>0.42</c:v>
                </c:pt>
                <c:pt idx="58">
                  <c:v>0.49</c:v>
                </c:pt>
                <c:pt idx="59">
                  <c:v>1.07</c:v>
                </c:pt>
                <c:pt idx="60">
                  <c:v>1.33</c:v>
                </c:pt>
                <c:pt idx="61">
                  <c:v>1.08</c:v>
                </c:pt>
                <c:pt idx="62">
                  <c:v>1.33</c:v>
                </c:pt>
                <c:pt idx="63">
                  <c:v>0.09</c:v>
                </c:pt>
                <c:pt idx="64">
                  <c:v>0.08</c:v>
                </c:pt>
                <c:pt idx="65">
                  <c:v>0.39</c:v>
                </c:pt>
                <c:pt idx="66">
                  <c:v>0.4</c:v>
                </c:pt>
                <c:pt idx="67">
                  <c:v>0.29</c:v>
                </c:pt>
                <c:pt idx="68">
                  <c:v>0.28</c:v>
                </c:pt>
                <c:pt idx="69">
                  <c:v>0.43</c:v>
                </c:pt>
                <c:pt idx="70">
                  <c:v>0.44</c:v>
                </c:pt>
                <c:pt idx="71">
                  <c:v>0.09</c:v>
                </c:pt>
                <c:pt idx="72">
                  <c:v>0.09</c:v>
                </c:pt>
                <c:pt idx="73">
                  <c:v>0.42</c:v>
                </c:pt>
                <c:pt idx="74">
                  <c:v>0.39</c:v>
                </c:pt>
                <c:pt idx="75">
                  <c:v>0.3</c:v>
                </c:pt>
                <c:pt idx="76">
                  <c:v>0.3</c:v>
                </c:pt>
                <c:pt idx="77">
                  <c:v>0.65</c:v>
                </c:pt>
                <c:pt idx="78">
                  <c:v>0.46</c:v>
                </c:pt>
                <c:pt idx="79">
                  <c:v>0.1</c:v>
                </c:pt>
                <c:pt idx="80">
                  <c:v>0.1</c:v>
                </c:pt>
                <c:pt idx="81">
                  <c:v>0.77</c:v>
                </c:pt>
                <c:pt idx="82">
                  <c:v>0.7</c:v>
                </c:pt>
                <c:pt idx="83">
                  <c:v>0.33</c:v>
                </c:pt>
                <c:pt idx="84">
                  <c:v>0.33</c:v>
                </c:pt>
                <c:pt idx="85">
                  <c:v>0.95</c:v>
                </c:pt>
                <c:pt idx="86">
                  <c:v>1.01</c:v>
                </c:pt>
                <c:pt idx="87">
                  <c:v>0.3</c:v>
                </c:pt>
                <c:pt idx="88">
                  <c:v>0.31</c:v>
                </c:pt>
                <c:pt idx="89">
                  <c:v>0.72</c:v>
                </c:pt>
                <c:pt idx="90">
                  <c:v>0.46</c:v>
                </c:pt>
                <c:pt idx="91">
                  <c:v>0.58</c:v>
                </c:pt>
                <c:pt idx="92">
                  <c:v>0.59</c:v>
                </c:pt>
                <c:pt idx="93">
                  <c:v>0.77</c:v>
                </c:pt>
                <c:pt idx="94">
                  <c:v>0.68</c:v>
                </c:pt>
                <c:pt idx="95">
                  <c:v>0.1</c:v>
                </c:pt>
                <c:pt idx="96">
                  <c:v>0.1</c:v>
                </c:pt>
                <c:pt idx="97">
                  <c:v>0.86</c:v>
                </c:pt>
                <c:pt idx="98">
                  <c:v>0.72</c:v>
                </c:pt>
                <c:pt idx="99">
                  <c:v>0.08</c:v>
                </c:pt>
                <c:pt idx="100">
                  <c:v>0.08</c:v>
                </c:pt>
                <c:pt idx="101">
                  <c:v>0.09</c:v>
                </c:pt>
                <c:pt idx="102">
                  <c:v>0.08</c:v>
                </c:pt>
                <c:pt idx="103">
                  <c:v>0.09</c:v>
                </c:pt>
                <c:pt idx="104">
                  <c:v>0.09</c:v>
                </c:pt>
                <c:pt idx="105">
                  <c:v>0.09</c:v>
                </c:pt>
                <c:pt idx="106">
                  <c:v>0.09</c:v>
                </c:pt>
                <c:pt idx="107">
                  <c:v>0.26</c:v>
                </c:pt>
                <c:pt idx="108">
                  <c:v>0.26</c:v>
                </c:pt>
                <c:pt idx="109">
                  <c:v>0.28</c:v>
                </c:pt>
                <c:pt idx="110">
                  <c:v>0.28</c:v>
                </c:pt>
                <c:pt idx="111">
                  <c:v>0.28</c:v>
                </c:pt>
                <c:pt idx="112">
                  <c:v>0.28</c:v>
                </c:pt>
                <c:pt idx="113">
                  <c:v>0.29</c:v>
                </c:pt>
                <c:pt idx="114">
                  <c:v>0.3</c:v>
                </c:pt>
                <c:pt idx="115">
                  <c:v>0.23</c:v>
                </c:pt>
                <c:pt idx="116">
                  <c:v>0.22</c:v>
                </c:pt>
                <c:pt idx="117">
                  <c:v>0.64</c:v>
                </c:pt>
                <c:pt idx="118">
                  <c:v>0.63</c:v>
                </c:pt>
                <c:pt idx="119">
                  <c:v>0.28</c:v>
                </c:pt>
                <c:pt idx="120">
                  <c:v>0.28</c:v>
                </c:pt>
                <c:pt idx="121">
                  <c:v>0.78</c:v>
                </c:pt>
                <c:pt idx="122">
                  <c:v>0.7</c:v>
                </c:pt>
                <c:pt idx="123">
                  <c:v>0.28</c:v>
                </c:pt>
                <c:pt idx="124">
                  <c:v>0.28</c:v>
                </c:pt>
                <c:pt idx="125">
                  <c:v>0.59</c:v>
                </c:pt>
                <c:pt idx="126">
                  <c:v>0.73</c:v>
                </c:pt>
                <c:pt idx="127">
                  <c:v>0.29</c:v>
                </c:pt>
                <c:pt idx="128">
                  <c:v>0.28</c:v>
                </c:pt>
                <c:pt idx="129">
                  <c:v>0.52</c:v>
                </c:pt>
                <c:pt idx="130">
                  <c:v>0.52</c:v>
                </c:pt>
                <c:pt idx="131">
                  <c:v>0.22</c:v>
                </c:pt>
                <c:pt idx="132">
                  <c:v>0.22</c:v>
                </c:pt>
                <c:pt idx="133">
                  <c:v>0.32</c:v>
                </c:pt>
                <c:pt idx="134">
                  <c:v>1.12</c:v>
                </c:pt>
                <c:pt idx="135">
                  <c:v>0.58</c:v>
                </c:pt>
                <c:pt idx="136">
                  <c:v>0.59</c:v>
                </c:pt>
                <c:pt idx="137">
                  <c:v>0.91</c:v>
                </c:pt>
                <c:pt idx="138">
                  <c:v>0.77</c:v>
                </c:pt>
                <c:pt idx="139">
                  <c:v>0.32</c:v>
                </c:pt>
                <c:pt idx="140">
                  <c:v>0.32</c:v>
                </c:pt>
                <c:pt idx="141">
                  <c:v>0.52</c:v>
                </c:pt>
                <c:pt idx="142">
                  <c:v>0.77</c:v>
                </c:pt>
                <c:pt idx="143">
                  <c:v>0.66</c:v>
                </c:pt>
                <c:pt idx="144">
                  <c:v>0.67</c:v>
                </c:pt>
                <c:pt idx="145">
                  <c:v>0.91</c:v>
                </c:pt>
                <c:pt idx="146">
                  <c:v>0.92</c:v>
                </c:pt>
                <c:pt idx="147">
                  <c:v>0.42</c:v>
                </c:pt>
                <c:pt idx="148">
                  <c:v>0.42</c:v>
                </c:pt>
                <c:pt idx="149">
                  <c:v>0.4</c:v>
                </c:pt>
                <c:pt idx="150">
                  <c:v>0.82</c:v>
                </c:pt>
                <c:pt idx="151">
                  <c:v>0.6</c:v>
                </c:pt>
                <c:pt idx="152">
                  <c:v>0.61</c:v>
                </c:pt>
                <c:pt idx="153">
                  <c:v>0.88</c:v>
                </c:pt>
                <c:pt idx="154">
                  <c:v>0.93</c:v>
                </c:pt>
                <c:pt idx="155">
                  <c:v>0.68</c:v>
                </c:pt>
                <c:pt idx="156">
                  <c:v>0.68</c:v>
                </c:pt>
                <c:pt idx="157">
                  <c:v>0.91</c:v>
                </c:pt>
                <c:pt idx="158">
                  <c:v>0.92</c:v>
                </c:pt>
                <c:pt idx="159">
                  <c:v>0.68</c:v>
                </c:pt>
                <c:pt idx="160">
                  <c:v>0.68</c:v>
                </c:pt>
                <c:pt idx="161">
                  <c:v>0.96</c:v>
                </c:pt>
                <c:pt idx="162">
                  <c:v>0.96</c:v>
                </c:pt>
                <c:pt idx="163">
                  <c:v>1.51</c:v>
                </c:pt>
                <c:pt idx="164">
                  <c:v>174.17</c:v>
                </c:pt>
                <c:pt idx="165">
                  <c:v>308.69</c:v>
                </c:pt>
                <c:pt idx="166">
                  <c:v>591.4</c:v>
                </c:pt>
                <c:pt idx="167">
                  <c:v>484.16</c:v>
                </c:pt>
                <c:pt idx="168">
                  <c:v>348.61</c:v>
                </c:pt>
                <c:pt idx="169">
                  <c:v>700.5599999999994</c:v>
                </c:pt>
                <c:pt idx="170">
                  <c:v>135.9</c:v>
                </c:pt>
                <c:pt idx="171">
                  <c:v>140.51</c:v>
                </c:pt>
                <c:pt idx="172">
                  <c:v>77.04</c:v>
                </c:pt>
                <c:pt idx="173">
                  <c:v>91.92</c:v>
                </c:pt>
                <c:pt idx="174">
                  <c:v>336.12</c:v>
                </c:pt>
                <c:pt idx="175">
                  <c:v>190.03</c:v>
                </c:pt>
                <c:pt idx="176">
                  <c:v>45.91</c:v>
                </c:pt>
                <c:pt idx="177">
                  <c:v>94.69</c:v>
                </c:pt>
                <c:pt idx="178">
                  <c:v>73.08</c:v>
                </c:pt>
                <c:pt idx="179">
                  <c:v>41.69</c:v>
                </c:pt>
                <c:pt idx="180">
                  <c:v>43.43</c:v>
                </c:pt>
                <c:pt idx="181">
                  <c:v>300.0</c:v>
                </c:pt>
                <c:pt idx="182">
                  <c:v>48.92</c:v>
                </c:pt>
                <c:pt idx="183">
                  <c:v>24.34</c:v>
                </c:pt>
                <c:pt idx="184">
                  <c:v>830.73</c:v>
                </c:pt>
                <c:pt idx="185">
                  <c:v>53.51</c:v>
                </c:pt>
                <c:pt idx="186">
                  <c:v>297.42</c:v>
                </c:pt>
                <c:pt idx="187">
                  <c:v>91.2</c:v>
                </c:pt>
                <c:pt idx="188">
                  <c:v>900.0</c:v>
                </c:pt>
                <c:pt idx="189">
                  <c:v>158.75</c:v>
                </c:pt>
                <c:pt idx="190">
                  <c:v>207.29</c:v>
                </c:pt>
                <c:pt idx="191">
                  <c:v>57.92</c:v>
                </c:pt>
                <c:pt idx="192">
                  <c:v>144.85</c:v>
                </c:pt>
                <c:pt idx="193">
                  <c:v>104.12</c:v>
                </c:pt>
                <c:pt idx="194">
                  <c:v>55.59</c:v>
                </c:pt>
                <c:pt idx="195">
                  <c:v>0.96</c:v>
                </c:pt>
                <c:pt idx="196">
                  <c:v>0.74</c:v>
                </c:pt>
                <c:pt idx="197">
                  <c:v>222.13</c:v>
                </c:pt>
                <c:pt idx="198">
                  <c:v>130.11</c:v>
                </c:pt>
                <c:pt idx="199">
                  <c:v>21.84</c:v>
                </c:pt>
                <c:pt idx="200">
                  <c:v>271.65</c:v>
                </c:pt>
                <c:pt idx="201">
                  <c:v>398.07</c:v>
                </c:pt>
                <c:pt idx="202">
                  <c:v>29.92</c:v>
                </c:pt>
                <c:pt idx="203">
                  <c:v>771.14</c:v>
                </c:pt>
                <c:pt idx="204">
                  <c:v>430.33</c:v>
                </c:pt>
                <c:pt idx="205">
                  <c:v>2.87</c:v>
                </c:pt>
                <c:pt idx="206">
                  <c:v>166.9</c:v>
                </c:pt>
                <c:pt idx="207">
                  <c:v>2.8</c:v>
                </c:pt>
                <c:pt idx="208">
                  <c:v>95.07</c:v>
                </c:pt>
                <c:pt idx="209">
                  <c:v>1.47</c:v>
                </c:pt>
                <c:pt idx="210">
                  <c:v>2.5</c:v>
                </c:pt>
                <c:pt idx="211">
                  <c:v>7.26</c:v>
                </c:pt>
                <c:pt idx="212">
                  <c:v>14.62</c:v>
                </c:pt>
                <c:pt idx="213">
                  <c:v>32.34</c:v>
                </c:pt>
                <c:pt idx="214">
                  <c:v>48.16</c:v>
                </c:pt>
                <c:pt idx="215">
                  <c:v>67.05</c:v>
                </c:pt>
                <c:pt idx="216">
                  <c:v>172.33</c:v>
                </c:pt>
                <c:pt idx="217">
                  <c:v>242.38</c:v>
                </c:pt>
                <c:pt idx="218">
                  <c:v>741.01</c:v>
                </c:pt>
                <c:pt idx="219">
                  <c:v>460.06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Y-Value 2</c:v>
                </c:pt>
              </c:strCache>
            </c:strRef>
          </c:tx>
          <c:spPr>
            <a:ln w="66675">
              <a:noFill/>
            </a:ln>
          </c:spPr>
          <c:marker>
            <c:symbol val="none"/>
          </c:marker>
          <c:trendline>
            <c:spPr>
              <a:ln>
                <a:prstDash val="sysDash"/>
              </a:ln>
            </c:spPr>
            <c:trendlineType val="linear"/>
            <c:dispRSqr val="0"/>
            <c:dispEq val="0"/>
          </c:trendline>
          <c:xVal>
            <c:numRef>
              <c:f>Sheet1!$A$2:$A$226</c:f>
              <c:numCache>
                <c:formatCode>General</c:formatCode>
                <c:ptCount val="225"/>
                <c:pt idx="0">
                  <c:v>1.24</c:v>
                </c:pt>
                <c:pt idx="1">
                  <c:v>1.23</c:v>
                </c:pt>
                <c:pt idx="2">
                  <c:v>1.98</c:v>
                </c:pt>
                <c:pt idx="3">
                  <c:v>0.6</c:v>
                </c:pt>
                <c:pt idx="4">
                  <c:v>2.02</c:v>
                </c:pt>
                <c:pt idx="5">
                  <c:v>3.56</c:v>
                </c:pt>
                <c:pt idx="6">
                  <c:v>10.89</c:v>
                </c:pt>
                <c:pt idx="7">
                  <c:v>0.35</c:v>
                </c:pt>
                <c:pt idx="8">
                  <c:v>1.04</c:v>
                </c:pt>
                <c:pt idx="9">
                  <c:v>0.14</c:v>
                </c:pt>
                <c:pt idx="10">
                  <c:v>0.12</c:v>
                </c:pt>
                <c:pt idx="11">
                  <c:v>0.86</c:v>
                </c:pt>
                <c:pt idx="12">
                  <c:v>0.34</c:v>
                </c:pt>
                <c:pt idx="13">
                  <c:v>0.34</c:v>
                </c:pt>
                <c:pt idx="14">
                  <c:v>0.55</c:v>
                </c:pt>
                <c:pt idx="15">
                  <c:v>0.81</c:v>
                </c:pt>
                <c:pt idx="16">
                  <c:v>1.51</c:v>
                </c:pt>
                <c:pt idx="17">
                  <c:v>0.8</c:v>
                </c:pt>
                <c:pt idx="18">
                  <c:v>1.08</c:v>
                </c:pt>
                <c:pt idx="19">
                  <c:v>1.23</c:v>
                </c:pt>
                <c:pt idx="20">
                  <c:v>1.1</c:v>
                </c:pt>
                <c:pt idx="21">
                  <c:v>29.26</c:v>
                </c:pt>
                <c:pt idx="22">
                  <c:v>27.66</c:v>
                </c:pt>
                <c:pt idx="23">
                  <c:v>34.36</c:v>
                </c:pt>
                <c:pt idx="24">
                  <c:v>43.13</c:v>
                </c:pt>
                <c:pt idx="25">
                  <c:v>30.73</c:v>
                </c:pt>
                <c:pt idx="26">
                  <c:v>46.74</c:v>
                </c:pt>
                <c:pt idx="27">
                  <c:v>34.29</c:v>
                </c:pt>
                <c:pt idx="28">
                  <c:v>21.47</c:v>
                </c:pt>
                <c:pt idx="29">
                  <c:v>9.18</c:v>
                </c:pt>
                <c:pt idx="30">
                  <c:v>5.78</c:v>
                </c:pt>
                <c:pt idx="31">
                  <c:v>7.48</c:v>
                </c:pt>
                <c:pt idx="32">
                  <c:v>8.229999999999998</c:v>
                </c:pt>
                <c:pt idx="33">
                  <c:v>5.78</c:v>
                </c:pt>
                <c:pt idx="34">
                  <c:v>8.53</c:v>
                </c:pt>
                <c:pt idx="35">
                  <c:v>17.16</c:v>
                </c:pt>
                <c:pt idx="36">
                  <c:v>17.51</c:v>
                </c:pt>
                <c:pt idx="37">
                  <c:v>7.4</c:v>
                </c:pt>
                <c:pt idx="38">
                  <c:v>7.41</c:v>
                </c:pt>
                <c:pt idx="39">
                  <c:v>18.35</c:v>
                </c:pt>
                <c:pt idx="40">
                  <c:v>15.9</c:v>
                </c:pt>
                <c:pt idx="41">
                  <c:v>0.38</c:v>
                </c:pt>
                <c:pt idx="42">
                  <c:v>0.38</c:v>
                </c:pt>
                <c:pt idx="43">
                  <c:v>0.38</c:v>
                </c:pt>
                <c:pt idx="44">
                  <c:v>0.71</c:v>
                </c:pt>
                <c:pt idx="45">
                  <c:v>0.54</c:v>
                </c:pt>
                <c:pt idx="46">
                  <c:v>1.0</c:v>
                </c:pt>
                <c:pt idx="47">
                  <c:v>0.4</c:v>
                </c:pt>
                <c:pt idx="48">
                  <c:v>0.72</c:v>
                </c:pt>
                <c:pt idx="49">
                  <c:v>0.54</c:v>
                </c:pt>
                <c:pt idx="50">
                  <c:v>1.04</c:v>
                </c:pt>
                <c:pt idx="51">
                  <c:v>11.8</c:v>
                </c:pt>
                <c:pt idx="52">
                  <c:v>8.18</c:v>
                </c:pt>
                <c:pt idx="53">
                  <c:v>8.1</c:v>
                </c:pt>
                <c:pt idx="54">
                  <c:v>11.07</c:v>
                </c:pt>
                <c:pt idx="55">
                  <c:v>15.4</c:v>
                </c:pt>
                <c:pt idx="56">
                  <c:v>20.46</c:v>
                </c:pt>
                <c:pt idx="57">
                  <c:v>0.39</c:v>
                </c:pt>
                <c:pt idx="58">
                  <c:v>0.45</c:v>
                </c:pt>
                <c:pt idx="59">
                  <c:v>0.62</c:v>
                </c:pt>
                <c:pt idx="60">
                  <c:v>0.76</c:v>
                </c:pt>
                <c:pt idx="61">
                  <c:v>0.64</c:v>
                </c:pt>
                <c:pt idx="62">
                  <c:v>0.77</c:v>
                </c:pt>
                <c:pt idx="63">
                  <c:v>0.07</c:v>
                </c:pt>
                <c:pt idx="64">
                  <c:v>0.08</c:v>
                </c:pt>
                <c:pt idx="65">
                  <c:v>0.21</c:v>
                </c:pt>
                <c:pt idx="66">
                  <c:v>0.22</c:v>
                </c:pt>
                <c:pt idx="67">
                  <c:v>0.13</c:v>
                </c:pt>
                <c:pt idx="68">
                  <c:v>0.12</c:v>
                </c:pt>
                <c:pt idx="69">
                  <c:v>0.22</c:v>
                </c:pt>
                <c:pt idx="70">
                  <c:v>0.22</c:v>
                </c:pt>
                <c:pt idx="71">
                  <c:v>0.08</c:v>
                </c:pt>
                <c:pt idx="72">
                  <c:v>0.08</c:v>
                </c:pt>
                <c:pt idx="73">
                  <c:v>0.22</c:v>
                </c:pt>
                <c:pt idx="74">
                  <c:v>0.21</c:v>
                </c:pt>
                <c:pt idx="75">
                  <c:v>0.14</c:v>
                </c:pt>
                <c:pt idx="76">
                  <c:v>0.14</c:v>
                </c:pt>
                <c:pt idx="77">
                  <c:v>0.27</c:v>
                </c:pt>
                <c:pt idx="78">
                  <c:v>0.46</c:v>
                </c:pt>
                <c:pt idx="79">
                  <c:v>0.09</c:v>
                </c:pt>
                <c:pt idx="80">
                  <c:v>0.1</c:v>
                </c:pt>
                <c:pt idx="81">
                  <c:v>0.32</c:v>
                </c:pt>
                <c:pt idx="82">
                  <c:v>0.34</c:v>
                </c:pt>
                <c:pt idx="83">
                  <c:v>0.21</c:v>
                </c:pt>
                <c:pt idx="84">
                  <c:v>0.22</c:v>
                </c:pt>
                <c:pt idx="85">
                  <c:v>0.34</c:v>
                </c:pt>
                <c:pt idx="86">
                  <c:v>0.42</c:v>
                </c:pt>
                <c:pt idx="87">
                  <c:v>0.14</c:v>
                </c:pt>
                <c:pt idx="88">
                  <c:v>0.14</c:v>
                </c:pt>
                <c:pt idx="89">
                  <c:v>0.26</c:v>
                </c:pt>
                <c:pt idx="90">
                  <c:v>0.28</c:v>
                </c:pt>
                <c:pt idx="91">
                  <c:v>0.2</c:v>
                </c:pt>
                <c:pt idx="92">
                  <c:v>0.21</c:v>
                </c:pt>
                <c:pt idx="93">
                  <c:v>0.32</c:v>
                </c:pt>
                <c:pt idx="94">
                  <c:v>0.31</c:v>
                </c:pt>
                <c:pt idx="95">
                  <c:v>0.1</c:v>
                </c:pt>
                <c:pt idx="96">
                  <c:v>0.1</c:v>
                </c:pt>
                <c:pt idx="97">
                  <c:v>0.32</c:v>
                </c:pt>
                <c:pt idx="98">
                  <c:v>0.32</c:v>
                </c:pt>
                <c:pt idx="99">
                  <c:v>0.07</c:v>
                </c:pt>
                <c:pt idx="100">
                  <c:v>0.08</c:v>
                </c:pt>
                <c:pt idx="101">
                  <c:v>0.08</c:v>
                </c:pt>
                <c:pt idx="102">
                  <c:v>0.08</c:v>
                </c:pt>
                <c:pt idx="103">
                  <c:v>0.08</c:v>
                </c:pt>
                <c:pt idx="104">
                  <c:v>0.08</c:v>
                </c:pt>
                <c:pt idx="105">
                  <c:v>0.08</c:v>
                </c:pt>
                <c:pt idx="106">
                  <c:v>0.08</c:v>
                </c:pt>
                <c:pt idx="107">
                  <c:v>0.12</c:v>
                </c:pt>
                <c:pt idx="108">
                  <c:v>0.13</c:v>
                </c:pt>
                <c:pt idx="109">
                  <c:v>0.12</c:v>
                </c:pt>
                <c:pt idx="110">
                  <c:v>0.13</c:v>
                </c:pt>
                <c:pt idx="111">
                  <c:v>0.13</c:v>
                </c:pt>
                <c:pt idx="112">
                  <c:v>0.14</c:v>
                </c:pt>
                <c:pt idx="113">
                  <c:v>0.15</c:v>
                </c:pt>
                <c:pt idx="114">
                  <c:v>0.14</c:v>
                </c:pt>
                <c:pt idx="115">
                  <c:v>0.1</c:v>
                </c:pt>
                <c:pt idx="116">
                  <c:v>0.1</c:v>
                </c:pt>
                <c:pt idx="117">
                  <c:v>0.21</c:v>
                </c:pt>
                <c:pt idx="118">
                  <c:v>0.23</c:v>
                </c:pt>
                <c:pt idx="119">
                  <c:v>0.13</c:v>
                </c:pt>
                <c:pt idx="120">
                  <c:v>0.13</c:v>
                </c:pt>
                <c:pt idx="121">
                  <c:v>0.3</c:v>
                </c:pt>
                <c:pt idx="122">
                  <c:v>0.29</c:v>
                </c:pt>
                <c:pt idx="123">
                  <c:v>0.13</c:v>
                </c:pt>
                <c:pt idx="124">
                  <c:v>0.14</c:v>
                </c:pt>
                <c:pt idx="125">
                  <c:v>0.32</c:v>
                </c:pt>
                <c:pt idx="126">
                  <c:v>0.39</c:v>
                </c:pt>
                <c:pt idx="127">
                  <c:v>0.14</c:v>
                </c:pt>
                <c:pt idx="128">
                  <c:v>0.13</c:v>
                </c:pt>
                <c:pt idx="129">
                  <c:v>0.29</c:v>
                </c:pt>
                <c:pt idx="130">
                  <c:v>0.38</c:v>
                </c:pt>
                <c:pt idx="131">
                  <c:v>0.1</c:v>
                </c:pt>
                <c:pt idx="132">
                  <c:v>0.1</c:v>
                </c:pt>
                <c:pt idx="133">
                  <c:v>0.15</c:v>
                </c:pt>
                <c:pt idx="134">
                  <c:v>0.28</c:v>
                </c:pt>
                <c:pt idx="135">
                  <c:v>0.22</c:v>
                </c:pt>
                <c:pt idx="136">
                  <c:v>0.22</c:v>
                </c:pt>
                <c:pt idx="137">
                  <c:v>0.36</c:v>
                </c:pt>
                <c:pt idx="138">
                  <c:v>0.25</c:v>
                </c:pt>
                <c:pt idx="139">
                  <c:v>0.17</c:v>
                </c:pt>
                <c:pt idx="140">
                  <c:v>0.17</c:v>
                </c:pt>
                <c:pt idx="141">
                  <c:v>0.34</c:v>
                </c:pt>
                <c:pt idx="142">
                  <c:v>0.32</c:v>
                </c:pt>
                <c:pt idx="143">
                  <c:v>0.24</c:v>
                </c:pt>
                <c:pt idx="144">
                  <c:v>0.25</c:v>
                </c:pt>
                <c:pt idx="145">
                  <c:v>0.36</c:v>
                </c:pt>
                <c:pt idx="146">
                  <c:v>0.34</c:v>
                </c:pt>
                <c:pt idx="147">
                  <c:v>0.12</c:v>
                </c:pt>
                <c:pt idx="148">
                  <c:v>0.12</c:v>
                </c:pt>
                <c:pt idx="149">
                  <c:v>0.59</c:v>
                </c:pt>
                <c:pt idx="150">
                  <c:v>0.27</c:v>
                </c:pt>
                <c:pt idx="151">
                  <c:v>0.19</c:v>
                </c:pt>
                <c:pt idx="152">
                  <c:v>0.26</c:v>
                </c:pt>
                <c:pt idx="153">
                  <c:v>0.36</c:v>
                </c:pt>
                <c:pt idx="154">
                  <c:v>0.26</c:v>
                </c:pt>
                <c:pt idx="155">
                  <c:v>0.24</c:v>
                </c:pt>
                <c:pt idx="156">
                  <c:v>0.24</c:v>
                </c:pt>
                <c:pt idx="157">
                  <c:v>0.36</c:v>
                </c:pt>
                <c:pt idx="158">
                  <c:v>0.39</c:v>
                </c:pt>
                <c:pt idx="159">
                  <c:v>0.26</c:v>
                </c:pt>
                <c:pt idx="160">
                  <c:v>0.26</c:v>
                </c:pt>
                <c:pt idx="161">
                  <c:v>0.36</c:v>
                </c:pt>
                <c:pt idx="162">
                  <c:v>0.36</c:v>
                </c:pt>
                <c:pt idx="163">
                  <c:v>0.61</c:v>
                </c:pt>
                <c:pt idx="164">
                  <c:v>900.0</c:v>
                </c:pt>
                <c:pt idx="165">
                  <c:v>900.0</c:v>
                </c:pt>
                <c:pt idx="166">
                  <c:v>900.0</c:v>
                </c:pt>
                <c:pt idx="167">
                  <c:v>900.0</c:v>
                </c:pt>
                <c:pt idx="168">
                  <c:v>900.0</c:v>
                </c:pt>
                <c:pt idx="169">
                  <c:v>900.0</c:v>
                </c:pt>
                <c:pt idx="170">
                  <c:v>102.38</c:v>
                </c:pt>
                <c:pt idx="171">
                  <c:v>101.1</c:v>
                </c:pt>
                <c:pt idx="172">
                  <c:v>91.51</c:v>
                </c:pt>
                <c:pt idx="173">
                  <c:v>126.78</c:v>
                </c:pt>
                <c:pt idx="174">
                  <c:v>900.0</c:v>
                </c:pt>
                <c:pt idx="175">
                  <c:v>900.0</c:v>
                </c:pt>
                <c:pt idx="176">
                  <c:v>21.83</c:v>
                </c:pt>
                <c:pt idx="177">
                  <c:v>34.36</c:v>
                </c:pt>
                <c:pt idx="178">
                  <c:v>109.14</c:v>
                </c:pt>
                <c:pt idx="179">
                  <c:v>14.85</c:v>
                </c:pt>
                <c:pt idx="180">
                  <c:v>186.75</c:v>
                </c:pt>
                <c:pt idx="181">
                  <c:v>98.4</c:v>
                </c:pt>
                <c:pt idx="182">
                  <c:v>98.95</c:v>
                </c:pt>
                <c:pt idx="183">
                  <c:v>83.32</c:v>
                </c:pt>
                <c:pt idx="184">
                  <c:v>269.71</c:v>
                </c:pt>
                <c:pt idx="185">
                  <c:v>20.93</c:v>
                </c:pt>
                <c:pt idx="186">
                  <c:v>355.37</c:v>
                </c:pt>
                <c:pt idx="187">
                  <c:v>37.37</c:v>
                </c:pt>
                <c:pt idx="188">
                  <c:v>309.37</c:v>
                </c:pt>
                <c:pt idx="189">
                  <c:v>156.21</c:v>
                </c:pt>
                <c:pt idx="190">
                  <c:v>586.9299999999994</c:v>
                </c:pt>
                <c:pt idx="191">
                  <c:v>11.59</c:v>
                </c:pt>
                <c:pt idx="192">
                  <c:v>138.44</c:v>
                </c:pt>
                <c:pt idx="193">
                  <c:v>49.63</c:v>
                </c:pt>
                <c:pt idx="194">
                  <c:v>15.05</c:v>
                </c:pt>
                <c:pt idx="195">
                  <c:v>0.53</c:v>
                </c:pt>
                <c:pt idx="196">
                  <c:v>0.41</c:v>
                </c:pt>
                <c:pt idx="197">
                  <c:v>148.3</c:v>
                </c:pt>
                <c:pt idx="198">
                  <c:v>170.75</c:v>
                </c:pt>
                <c:pt idx="199">
                  <c:v>4.73</c:v>
                </c:pt>
                <c:pt idx="200">
                  <c:v>91.41</c:v>
                </c:pt>
                <c:pt idx="201">
                  <c:v>253.11</c:v>
                </c:pt>
                <c:pt idx="202">
                  <c:v>9.76</c:v>
                </c:pt>
                <c:pt idx="203">
                  <c:v>900.0</c:v>
                </c:pt>
                <c:pt idx="204">
                  <c:v>534.87</c:v>
                </c:pt>
                <c:pt idx="205">
                  <c:v>1.76</c:v>
                </c:pt>
                <c:pt idx="206">
                  <c:v>72.21</c:v>
                </c:pt>
                <c:pt idx="207">
                  <c:v>1.36</c:v>
                </c:pt>
                <c:pt idx="208">
                  <c:v>222.83</c:v>
                </c:pt>
                <c:pt idx="209">
                  <c:v>0.87</c:v>
                </c:pt>
                <c:pt idx="210">
                  <c:v>1.6</c:v>
                </c:pt>
                <c:pt idx="211">
                  <c:v>5.92</c:v>
                </c:pt>
                <c:pt idx="212">
                  <c:v>12.53</c:v>
                </c:pt>
                <c:pt idx="213">
                  <c:v>25.51</c:v>
                </c:pt>
                <c:pt idx="214">
                  <c:v>63.64</c:v>
                </c:pt>
                <c:pt idx="215">
                  <c:v>68.72</c:v>
                </c:pt>
                <c:pt idx="216">
                  <c:v>232.98</c:v>
                </c:pt>
                <c:pt idx="217">
                  <c:v>818.9299999999994</c:v>
                </c:pt>
                <c:pt idx="218">
                  <c:v>900.0</c:v>
                </c:pt>
                <c:pt idx="219">
                  <c:v>900.0</c:v>
                </c:pt>
                <c:pt idx="220">
                  <c:v>0.0</c:v>
                </c:pt>
                <c:pt idx="221">
                  <c:v>900.0</c:v>
                </c:pt>
              </c:numCache>
            </c:numRef>
          </c:xVal>
          <c:yVal>
            <c:numRef>
              <c:f>Sheet1!$C$2:$C$226</c:f>
              <c:numCache>
                <c:formatCode>General</c:formatCode>
                <c:ptCount val="225"/>
                <c:pt idx="220">
                  <c:v>0.0</c:v>
                </c:pt>
                <c:pt idx="221">
                  <c:v>900.0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9048744"/>
        <c:axId val="699037304"/>
      </c:scatterChart>
      <c:valAx>
        <c:axId val="699048744"/>
        <c:scaling>
          <c:orientation val="minMax"/>
          <c:max val="900.0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 smtClean="0"/>
                  <a:t>μZ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037304"/>
        <c:crosses val="autoZero"/>
        <c:crossBetween val="midCat"/>
        <c:majorUnit val="100.0"/>
        <c:minorUnit val="10.0"/>
      </c:valAx>
      <c:valAx>
        <c:axId val="699037304"/>
        <c:scaling>
          <c:orientation val="minMax"/>
          <c:max val="900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>
                    <a:latin typeface="BlairMdITC TT-Medium"/>
                    <a:cs typeface="BlairMdITC TT-Medium"/>
                  </a:rPr>
                  <a:t>Spacer</a:t>
                </a:r>
                <a:r>
                  <a:rPr lang="hu-HU" sz="1800" b="1" i="0" u="none" strike="noStrike" baseline="0" dirty="0" smtClean="0">
                    <a:effectLst/>
                  </a:rPr>
                  <a:t> (secs)</a:t>
                </a:r>
                <a:r>
                  <a:rPr lang="hu-HU" sz="1800" b="1" i="0" u="none" strike="noStrike" baseline="0" dirty="0" smtClean="0"/>
                  <a:t> </a:t>
                </a:r>
                <a:endParaRPr lang="en-US" dirty="0">
                  <a:latin typeface="BlairMdITC TT-Medium"/>
                  <a:cs typeface="BlairMdITC TT-Medium"/>
                </a:endParaRP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99048744"/>
        <c:crosses val="autoZero"/>
        <c:crossBetween val="midCat"/>
        <c:majorUnit val="100.0"/>
        <c:minorUnit val="1.0"/>
      </c:valAx>
      <c:spPr>
        <a:solidFill>
          <a:schemeClr val="accent3">
            <a:lumMod val="20000"/>
            <a:lumOff val="80000"/>
          </a:schemeClr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F7879-576A-D144-95AB-26B73740B59A}" type="datetime1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3E4B6-9166-6343-B7F8-E53364DF7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499E8-1CEF-F349-A152-1A0D78E39F24}" type="datetime1">
              <a:rPr lang="en-US" smtClean="0"/>
              <a:t>11/19/13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F2667-E7EF-3543-9C16-2582BD0E9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86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2667-E7EF-3543-9C16-2582BD0E92F4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4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F2667-E7EF-3543-9C16-2582BD0E92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1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C1384E-E003-D54E-B656-755E62E6F215}" type="datetime1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BD36CF-1008-7D49-9E9B-07A33A767386}" type="datetime1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9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D555E2-06DD-4A4F-B8A0-F62FF039BE73}" type="datetime1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14E5D9-E143-4742-BDD7-EB11D152E905}" type="datetime1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4211" y="6574715"/>
            <a:ext cx="456941" cy="2670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18D6305-77C7-1940-9419-5938681BE5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29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29D337-14D2-CE49-BC8C-24ECDACE0F11}" type="datetime1">
              <a:rPr lang="en-US" smtClean="0"/>
              <a:t>11/19/13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18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972BCD-CBC8-7241-BF5E-E71E7083F69D}" type="datetime1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5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4E2D4B-26E4-0846-8116-5D3D4A5FAFA0}" type="datetime1">
              <a:rPr lang="en-US" smtClean="0"/>
              <a:t>11/19/13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4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D46706-371C-1549-9F7A-EE7E82686F24}" type="datetime1">
              <a:rPr lang="en-US" smtClean="0"/>
              <a:t>11/19/13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4F2A39-233F-5046-A856-E0D6B55DE243}" type="datetime1">
              <a:rPr lang="en-US" smtClean="0"/>
              <a:t>11/19/13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3F3904-E8EC-9842-895B-05B94AB8B3B0}" type="datetime1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104211-8233-6E47-A050-32BB2ABB2F41}" type="datetime1">
              <a:rPr lang="en-US" smtClean="0"/>
              <a:t>11/19/13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18D6305-77C7-1940-9419-5938681BE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94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0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0" y="6547443"/>
            <a:ext cx="9144000" cy="34624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endParaRPr lang="en-US" dirty="0"/>
          </a:p>
        </p:txBody>
      </p:sp>
      <p:sp>
        <p:nvSpPr>
          <p:cNvPr id="9" name="Rectangle 73"/>
          <p:cNvSpPr>
            <a:spLocks noChangeArrowheads="1"/>
          </p:cNvSpPr>
          <p:nvPr userDrawn="1"/>
        </p:nvSpPr>
        <p:spPr bwMode="ltGray">
          <a:xfrm>
            <a:off x="6560638" y="6573475"/>
            <a:ext cx="1880141" cy="3077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45714" tIns="45714" rIns="45714" bIns="45714" anchor="ctr">
            <a:spAutoFit/>
          </a:bodyPr>
          <a:lstStyle/>
          <a:p>
            <a:pPr marL="0" marR="0" indent="0" algn="l" defTabSz="4572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spc="0" dirty="0" smtClean="0">
                <a:solidFill>
                  <a:schemeClr val="bg1"/>
                </a:solidFill>
                <a:latin typeface="Arial Narrow"/>
                <a:cs typeface="Arial Narrow"/>
              </a:rPr>
              <a:t>©</a:t>
            </a:r>
            <a:r>
              <a:rPr lang="en-US" sz="1400" b="0" spc="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Anvesh</a:t>
            </a:r>
            <a:r>
              <a:rPr lang="en-US" sz="1400" baseline="0" dirty="0" smtClean="0">
                <a:solidFill>
                  <a:schemeClr val="bg1"/>
                </a:solidFill>
                <a:latin typeface="Arial Narrow"/>
                <a:cs typeface="Arial Narrow"/>
              </a:rPr>
              <a:t> </a:t>
            </a:r>
            <a:r>
              <a:rPr lang="en-US" sz="1400" baseline="0" dirty="0" err="1" smtClean="0">
                <a:solidFill>
                  <a:schemeClr val="bg1"/>
                </a:solidFill>
                <a:latin typeface="Arial Narrow"/>
                <a:cs typeface="Arial Narrow"/>
              </a:rPr>
              <a:t>Komuravelli</a:t>
            </a:r>
            <a:endParaRPr lang="en-US" sz="1400" baseline="0" dirty="0" smtClean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pic>
        <p:nvPicPr>
          <p:cNvPr id="11" name="Picture 10" descr="cmu_logo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268" y="73146"/>
            <a:ext cx="1562532" cy="23674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995837" y="6547443"/>
            <a:ext cx="13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lairMdITC TT-Medium"/>
                <a:cs typeface="BlairMdITC TT-Medium"/>
              </a:rPr>
              <a:t>Spacer</a:t>
            </a:r>
            <a:endParaRPr lang="en-US" dirty="0">
              <a:solidFill>
                <a:schemeClr val="bg1"/>
              </a:solidFill>
              <a:latin typeface="BlairMdITC TT-Medium"/>
              <a:cs typeface="BlairMdITC TT-Medium"/>
            </a:endParaRPr>
          </a:p>
        </p:txBody>
      </p:sp>
    </p:spTree>
    <p:extLst>
      <p:ext uri="{BB962C8B-B14F-4D97-AF65-F5344CB8AC3E}">
        <p14:creationId xmlns:p14="http://schemas.microsoft.com/office/powerpoint/2010/main" val="92482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Relationship Id="rId3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7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4.emf"/><Relationship Id="rId6" Type="http://schemas.openxmlformats.org/officeDocument/2006/relationships/image" Target="../media/image14.emf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BlairMdITC TT-Medium"/>
                <a:cs typeface="BlairMdITC TT-Medium"/>
              </a:rPr>
              <a:t>Spacer</a:t>
            </a:r>
            <a:r>
              <a:rPr lang="en-US" sz="3200" dirty="0" smtClean="0"/>
              <a:t> : Abstractions from</a:t>
            </a:r>
            <a:br>
              <a:rPr lang="en-US" sz="3200" dirty="0" smtClean="0"/>
            </a:br>
            <a:r>
              <a:rPr lang="en-US" sz="3200" dirty="0" smtClean="0"/>
              <a:t>Proofs and Counterexamples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033" y="3886200"/>
            <a:ext cx="6787760" cy="1257701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Anvesh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</a:rPr>
              <a:t>Komuravelli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Carnegie Mellon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University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Consolas"/>
              <a:cs typeface="Consol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5889" y="5854890"/>
            <a:ext cx="665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Joint work with </a:t>
            </a:r>
            <a:r>
              <a:rPr lang="en-US" dirty="0" err="1" smtClean="0">
                <a:solidFill>
                  <a:srgbClr val="376092"/>
                </a:solidFill>
              </a:rPr>
              <a:t>Arie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Gurfinkel</a:t>
            </a:r>
            <a:r>
              <a:rPr lang="en-US" dirty="0" smtClean="0">
                <a:solidFill>
                  <a:srgbClr val="376092"/>
                </a:solidFill>
              </a:rPr>
              <a:t>, </a:t>
            </a:r>
            <a:r>
              <a:rPr lang="en-US" dirty="0" err="1" smtClean="0">
                <a:solidFill>
                  <a:srgbClr val="376092"/>
                </a:solidFill>
              </a:rPr>
              <a:t>Sagar</a:t>
            </a:r>
            <a:r>
              <a:rPr lang="en-US" dirty="0" smtClean="0">
                <a:solidFill>
                  <a:srgbClr val="376092"/>
                </a:solidFill>
              </a:rPr>
              <a:t> </a:t>
            </a:r>
            <a:r>
              <a:rPr lang="en-US" dirty="0" err="1" smtClean="0">
                <a:solidFill>
                  <a:srgbClr val="376092"/>
                </a:solidFill>
              </a:rPr>
              <a:t>Chaki</a:t>
            </a:r>
            <a:r>
              <a:rPr lang="en-US" dirty="0" smtClean="0">
                <a:solidFill>
                  <a:srgbClr val="376092"/>
                </a:solidFill>
              </a:rPr>
              <a:t> and Edmund Clarke</a:t>
            </a:r>
            <a:endParaRPr lang="en-US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0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60222"/>
            <a:ext cx="4570457" cy="34163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x = y = z = w = 0;</a:t>
            </a:r>
          </a:p>
          <a:p>
            <a:r>
              <a:rPr lang="en-US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if (*) {x++; y += 100;}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else if (*)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if (x ≥ 4) {x++; y++;}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else if (y &gt; 10w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&amp;&amp;</a:t>
            </a:r>
            <a:r>
              <a:rPr lang="en-US" dirty="0" smtClean="0">
                <a:latin typeface="Consolas"/>
                <a:cs typeface="Consolas"/>
              </a:rPr>
              <a:t> z ≥ 100x) {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y = −y;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t = 1;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w += t; z += 10t;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r>
              <a:rPr lang="en-US" dirty="0" smtClean="0">
                <a:latin typeface="Consolas"/>
                <a:cs typeface="Consolas"/>
              </a:rPr>
              <a:t>assert (!(x ≥ 4 &amp;&amp; y ≤ 2))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5221" y="1598557"/>
            <a:ext cx="3609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μZ</a:t>
            </a:r>
            <a:r>
              <a:rPr lang="en-US" b="1" dirty="0" smtClean="0"/>
              <a:t> (SMT-Based Model Checker,</a:t>
            </a:r>
          </a:p>
          <a:p>
            <a:r>
              <a:rPr lang="en-US" b="1" dirty="0"/>
              <a:t>	</a:t>
            </a:r>
            <a:r>
              <a:rPr lang="en-US" b="1" dirty="0" smtClean="0"/>
              <a:t>part of Z3)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Cannot solve in an hour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94437" y="4246170"/>
            <a:ext cx="2877786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cs typeface="BlairMdITC TT-Medium"/>
              </a:rPr>
              <a:t>How to find abstractions</a:t>
            </a:r>
          </a:p>
          <a:p>
            <a:pPr algn="ctr"/>
            <a:r>
              <a:rPr lang="en-US" b="1" dirty="0" smtClean="0">
                <a:cs typeface="BlairMdITC TT-Medium"/>
              </a:rPr>
              <a:t>automatically?</a:t>
            </a:r>
            <a:endParaRPr lang="en-US" b="1" dirty="0" smtClean="0">
              <a:solidFill>
                <a:srgbClr val="758D4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927" y="6088330"/>
            <a:ext cx="7107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Automatically Refining Abstract Interpretations</a:t>
            </a:r>
            <a:r>
              <a:rPr lang="en-US" sz="1100" dirty="0" smtClean="0"/>
              <a:t>, </a:t>
            </a:r>
            <a:r>
              <a:rPr lang="en-US" sz="1100" dirty="0" err="1" smtClean="0"/>
              <a:t>Gulavani</a:t>
            </a:r>
            <a:r>
              <a:rPr lang="en-US" sz="1100" dirty="0" smtClean="0"/>
              <a:t>, </a:t>
            </a:r>
            <a:r>
              <a:rPr lang="en-US" sz="1100" dirty="0" err="1" smtClean="0"/>
              <a:t>Chakraborty</a:t>
            </a:r>
            <a:r>
              <a:rPr lang="en-US" sz="1100" dirty="0" smtClean="0"/>
              <a:t>, </a:t>
            </a:r>
            <a:r>
              <a:rPr lang="en-US" sz="1100" dirty="0" err="1" smtClean="0"/>
              <a:t>Nori</a:t>
            </a:r>
            <a:r>
              <a:rPr lang="en-US" sz="1100" dirty="0" smtClean="0"/>
              <a:t> and </a:t>
            </a:r>
            <a:r>
              <a:rPr lang="en-US" sz="1100" dirty="0" err="1" smtClean="0"/>
              <a:t>Rajamani</a:t>
            </a:r>
            <a:r>
              <a:rPr lang="en-US" sz="1100" dirty="0" smtClean="0"/>
              <a:t>, TACAS ‘08.</a:t>
            </a:r>
            <a:endParaRPr lang="en-US" sz="11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5220" y="2521887"/>
            <a:ext cx="38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Solves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abstraction in &lt; 1 sec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607344" y="3094552"/>
            <a:ext cx="859556" cy="368922"/>
          </a:xfrm>
          <a:prstGeom prst="wedgeRoundRectCallout">
            <a:avLst>
              <a:gd name="adj1" fmla="val -613370"/>
              <a:gd name="adj2" fmla="val 3163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54061"/>
                </a:solidFill>
              </a:rPr>
              <a:t>t = *;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8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1961444" y="1975555"/>
            <a:ext cx="3908778" cy="3443111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7000"/>
                </a:schemeClr>
              </a:gs>
              <a:gs pos="35000">
                <a:schemeClr val="accent4">
                  <a:tint val="37000"/>
                  <a:satMod val="300000"/>
                  <a:alpha val="27000"/>
                </a:schemeClr>
              </a:gs>
              <a:gs pos="100000">
                <a:schemeClr val="accent4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  <a:ln w="28575" cmpd="sng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7107" y="2300111"/>
            <a:ext cx="2680004" cy="2547049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2118" y="3468850"/>
            <a:ext cx="1594659" cy="16648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1047" y="2829820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6118" y="3381748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77" y="3372674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784799" y="3752318"/>
            <a:ext cx="636311" cy="640644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2000"/>
                </a:schemeClr>
              </a:gs>
              <a:gs pos="35000">
                <a:schemeClr val="dk1">
                  <a:tint val="37000"/>
                  <a:satMod val="300000"/>
                  <a:alpha val="42000"/>
                </a:schemeClr>
              </a:gs>
              <a:gs pos="100000">
                <a:schemeClr val="dk1">
                  <a:tint val="15000"/>
                  <a:satMod val="350000"/>
                  <a:alpha val="42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95333" y="2511778"/>
            <a:ext cx="1353376" cy="759517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786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9614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3772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4555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59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085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16" grpId="0" animBg="1"/>
      <p:bldP spid="17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961444" y="1975556"/>
            <a:ext cx="3287889" cy="3033888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7000"/>
                </a:schemeClr>
              </a:gs>
              <a:gs pos="35000">
                <a:schemeClr val="accent4">
                  <a:tint val="37000"/>
                  <a:satMod val="300000"/>
                  <a:alpha val="27000"/>
                </a:schemeClr>
              </a:gs>
              <a:gs pos="100000">
                <a:schemeClr val="accent4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  <a:ln w="28575" cmpd="sng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7107" y="2300111"/>
            <a:ext cx="2680004" cy="2547049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2118" y="3468850"/>
            <a:ext cx="1594659" cy="16648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6000"/>
                </a:schemeClr>
              </a:gs>
              <a:gs pos="35000">
                <a:schemeClr val="accent3">
                  <a:tint val="37000"/>
                  <a:satMod val="300000"/>
                  <a:alpha val="76000"/>
                </a:schemeClr>
              </a:gs>
              <a:gs pos="100000">
                <a:schemeClr val="accent3">
                  <a:tint val="15000"/>
                  <a:satMod val="350000"/>
                  <a:alpha val="76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1047" y="2829820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6118" y="3381748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77" y="3372674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9" name="Oval 8"/>
          <p:cNvSpPr/>
          <p:nvPr/>
        </p:nvSpPr>
        <p:spPr>
          <a:xfrm>
            <a:off x="3784799" y="3752318"/>
            <a:ext cx="636311" cy="640644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3000"/>
                </a:schemeClr>
              </a:gs>
              <a:gs pos="35000">
                <a:schemeClr val="dk1">
                  <a:tint val="37000"/>
                  <a:satMod val="300000"/>
                  <a:alpha val="43000"/>
                </a:schemeClr>
              </a:gs>
              <a:gs pos="100000">
                <a:schemeClr val="dk1">
                  <a:tint val="15000"/>
                  <a:satMod val="350000"/>
                  <a:alpha val="4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5333" y="2667001"/>
            <a:ext cx="771778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786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19614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343772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34555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8659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5648768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79821" y="5925445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8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961444" y="1538111"/>
            <a:ext cx="3635833" cy="3471333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7000"/>
                </a:schemeClr>
              </a:gs>
              <a:gs pos="35000">
                <a:schemeClr val="accent4">
                  <a:tint val="37000"/>
                  <a:satMod val="300000"/>
                  <a:alpha val="27000"/>
                </a:schemeClr>
              </a:gs>
              <a:gs pos="100000">
                <a:schemeClr val="accent4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  <a:ln w="28575" cmpd="sng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7107" y="2300111"/>
            <a:ext cx="2680004" cy="2547049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2118" y="3468850"/>
            <a:ext cx="1594659" cy="16648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83000"/>
                </a:schemeClr>
              </a:gs>
              <a:gs pos="35000">
                <a:schemeClr val="accent3">
                  <a:tint val="37000"/>
                  <a:satMod val="300000"/>
                  <a:alpha val="83000"/>
                </a:schemeClr>
              </a:gs>
              <a:gs pos="100000">
                <a:schemeClr val="accent3">
                  <a:tint val="15000"/>
                  <a:satMod val="350000"/>
                  <a:alpha val="8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1047" y="2829820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77" y="3372674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526099" y="2328333"/>
            <a:ext cx="1545047" cy="2023693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5333" y="2667001"/>
            <a:ext cx="771778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6118" y="3381748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784799" y="3752318"/>
            <a:ext cx="636311" cy="640644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7000"/>
                </a:schemeClr>
              </a:gs>
              <a:gs pos="35000">
                <a:schemeClr val="dk1">
                  <a:tint val="37000"/>
                  <a:satMod val="300000"/>
                  <a:alpha val="37000"/>
                </a:schemeClr>
              </a:gs>
              <a:gs pos="100000">
                <a:schemeClr val="dk1">
                  <a:tint val="15000"/>
                  <a:satMod val="350000"/>
                  <a:alpha val="37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86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9614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43772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21" name="Rectangle 20"/>
          <p:cNvSpPr/>
          <p:nvPr/>
        </p:nvSpPr>
        <p:spPr>
          <a:xfrm>
            <a:off x="3455544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597" y="5925445"/>
            <a:ext cx="176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Under-approx.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648768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79821" y="5925445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6917731" y="5925445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300059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796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171222" y="1538111"/>
            <a:ext cx="4426055" cy="3866445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7000"/>
                </a:schemeClr>
              </a:gs>
              <a:gs pos="35000">
                <a:schemeClr val="accent4">
                  <a:tint val="37000"/>
                  <a:satMod val="300000"/>
                  <a:alpha val="27000"/>
                </a:schemeClr>
              </a:gs>
              <a:gs pos="100000">
                <a:schemeClr val="accent4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  <a:ln w="28575" cmpd="sng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7107" y="2300111"/>
            <a:ext cx="2680004" cy="2547049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2118" y="3468850"/>
            <a:ext cx="1594659" cy="16648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83000"/>
                </a:schemeClr>
              </a:gs>
              <a:gs pos="35000">
                <a:schemeClr val="accent3">
                  <a:tint val="37000"/>
                  <a:satMod val="300000"/>
                  <a:alpha val="83000"/>
                </a:schemeClr>
              </a:gs>
              <a:gs pos="100000">
                <a:schemeClr val="accent3">
                  <a:tint val="15000"/>
                  <a:satMod val="350000"/>
                  <a:alpha val="8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1047" y="2829820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77" y="3372674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526099" y="2328333"/>
            <a:ext cx="1545047" cy="2023693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5333" y="2667001"/>
            <a:ext cx="771778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7107" y="1955517"/>
            <a:ext cx="1908226" cy="178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35667" y="3001161"/>
            <a:ext cx="2150930" cy="2132574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4799" y="3752318"/>
            <a:ext cx="636311" cy="640644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0000"/>
                </a:schemeClr>
              </a:gs>
              <a:gs pos="35000">
                <a:schemeClr val="dk1">
                  <a:tint val="37000"/>
                  <a:satMod val="300000"/>
                  <a:alpha val="40000"/>
                </a:schemeClr>
              </a:gs>
              <a:gs pos="100000">
                <a:schemeClr val="dk1">
                  <a:tint val="15000"/>
                  <a:satMod val="350000"/>
                  <a:alpha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6118" y="3381748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7867" y="5925445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And so on …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2731032" y="2279692"/>
            <a:ext cx="715687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34450" y="3742006"/>
            <a:ext cx="941667" cy="952846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6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1171222" y="1538111"/>
            <a:ext cx="4426055" cy="3866445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27000"/>
                </a:schemeClr>
              </a:gs>
              <a:gs pos="35000">
                <a:schemeClr val="accent4">
                  <a:tint val="37000"/>
                  <a:satMod val="300000"/>
                  <a:alpha val="27000"/>
                </a:schemeClr>
              </a:gs>
              <a:gs pos="100000">
                <a:schemeClr val="accent4">
                  <a:tint val="15000"/>
                  <a:satMod val="350000"/>
                  <a:alpha val="27000"/>
                </a:schemeClr>
              </a:gs>
            </a:gsLst>
            <a:lin ang="16200000" scaled="1"/>
            <a:tileRect/>
          </a:gradFill>
          <a:ln w="28575" cmpd="sng">
            <a:prstDash val="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92118" y="3468850"/>
            <a:ext cx="1594659" cy="166488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83000"/>
                </a:schemeClr>
              </a:gs>
              <a:gs pos="35000">
                <a:schemeClr val="accent3">
                  <a:tint val="37000"/>
                  <a:satMod val="300000"/>
                  <a:alpha val="83000"/>
                </a:schemeClr>
              </a:gs>
              <a:gs pos="100000">
                <a:schemeClr val="accent3">
                  <a:tint val="15000"/>
                  <a:satMod val="350000"/>
                  <a:alpha val="8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01047" y="2829820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  <a:ln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7277" y="3372674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3526099" y="2328333"/>
            <a:ext cx="1545047" cy="2023693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195333" y="2667001"/>
            <a:ext cx="771778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287107" y="1955517"/>
            <a:ext cx="1908226" cy="1786489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735667" y="3001161"/>
            <a:ext cx="2150930" cy="2132574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73000"/>
                </a:schemeClr>
              </a:gs>
              <a:gs pos="35000">
                <a:schemeClr val="accent3">
                  <a:tint val="37000"/>
                  <a:satMod val="300000"/>
                  <a:alpha val="73000"/>
                </a:schemeClr>
              </a:gs>
              <a:gs pos="100000">
                <a:schemeClr val="accent3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84799" y="3752318"/>
            <a:ext cx="636311" cy="640644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40000"/>
                </a:schemeClr>
              </a:gs>
              <a:gs pos="35000">
                <a:schemeClr val="dk1">
                  <a:tint val="37000"/>
                  <a:satMod val="300000"/>
                  <a:alpha val="40000"/>
                </a:schemeClr>
              </a:gs>
              <a:gs pos="100000">
                <a:schemeClr val="dk1">
                  <a:tint val="15000"/>
                  <a:satMod val="350000"/>
                  <a:alpha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76118" y="3381748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6639396" y="1227666"/>
            <a:ext cx="1418047" cy="620889"/>
          </a:xfrm>
          <a:prstGeom prst="wedgeRoundRectCallout">
            <a:avLst>
              <a:gd name="adj1" fmla="val -205923"/>
              <a:gd name="adj2" fmla="val 16931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reach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i="1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) is covered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31032" y="2279692"/>
            <a:ext cx="715687" cy="479778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34450" y="3742006"/>
            <a:ext cx="941667" cy="952846"/>
          </a:xfrm>
          <a:prstGeom prst="ellipse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36000"/>
                </a:schemeClr>
              </a:gs>
              <a:gs pos="35000">
                <a:schemeClr val="dk1">
                  <a:tint val="37000"/>
                  <a:satMod val="300000"/>
                  <a:alpha val="36000"/>
                </a:schemeClr>
              </a:gs>
              <a:gs pos="100000">
                <a:schemeClr val="dk1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7107" y="2300111"/>
            <a:ext cx="2680004" cy="2547049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23364" y="5816282"/>
            <a:ext cx="632627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Abstractions guide the SMT solver to look </a:t>
            </a:r>
            <a:r>
              <a:rPr lang="en-US" dirty="0" smtClean="0"/>
              <a:t>for general proofs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48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lairMdITC TT-Medium"/>
              </a:rPr>
              <a:t>It’s based on 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72444" y="1767829"/>
            <a:ext cx="423333" cy="349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5398" y="1636895"/>
            <a:ext cx="595490" cy="603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1243" y="1509892"/>
            <a:ext cx="908756" cy="829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3071" y="15062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990642" y="1299290"/>
            <a:ext cx="1377247" cy="1226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1462" y="5419016"/>
            <a:ext cx="1145824" cy="1085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4287" y="4429165"/>
            <a:ext cx="863603" cy="8314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84583" y="38110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2494840" y="3090333"/>
            <a:ext cx="736603" cy="6822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5397" y="4854222"/>
            <a:ext cx="1611491" cy="15370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65315" y="26089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6" name="Oval 15"/>
          <p:cNvSpPr/>
          <p:nvPr/>
        </p:nvSpPr>
        <p:spPr>
          <a:xfrm>
            <a:off x="4053819" y="3444123"/>
            <a:ext cx="1136249" cy="10979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13994" y="4542054"/>
            <a:ext cx="2190046" cy="196210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35881" y="2906123"/>
            <a:ext cx="1696158" cy="15230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3071" y="40188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5" name="Striped Right Arrow 24"/>
          <p:cNvSpPr/>
          <p:nvPr/>
        </p:nvSpPr>
        <p:spPr>
          <a:xfrm rot="5400000">
            <a:off x="-1487040" y="3539448"/>
            <a:ext cx="4264684" cy="904469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4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1182203" y="735820"/>
            <a:ext cx="5653677" cy="933232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6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24287" y="999445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Under-approximations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422" y="2646597"/>
            <a:ext cx="3513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t</a:t>
            </a:r>
          </a:p>
        </p:txBody>
      </p:sp>
      <p:cxnSp>
        <p:nvCxnSpPr>
          <p:cNvPr id="30" name="Straight Arrow Connector 29"/>
          <p:cNvCxnSpPr>
            <a:stCxn id="5" idx="4"/>
            <a:endCxn id="10" idx="1"/>
          </p:cNvCxnSpPr>
          <p:nvPr/>
        </p:nvCxnSpPr>
        <p:spPr>
          <a:xfrm>
            <a:off x="1284111" y="2117783"/>
            <a:ext cx="1165153" cy="346014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>
            <a:off x="3018063" y="3772537"/>
            <a:ext cx="1053331" cy="130678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5"/>
          </p:cNvCxnSpPr>
          <p:nvPr/>
        </p:nvCxnSpPr>
        <p:spPr>
          <a:xfrm>
            <a:off x="4946915" y="2218112"/>
            <a:ext cx="846156" cy="112622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810" y="2675353"/>
            <a:ext cx="829959" cy="829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04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It</a:t>
            </a:r>
            <a:r>
              <a:rPr lang="en-US" dirty="0">
                <a:latin typeface="BlairMdITC TT-Medium"/>
                <a:cs typeface="BlairMdITC TT-Medium"/>
              </a:rPr>
              <a:t>’</a:t>
            </a:r>
            <a:r>
              <a:rPr lang="en-US" dirty="0">
                <a:cs typeface="BlairMdITC TT-Medium"/>
              </a:rPr>
              <a:t>s </a:t>
            </a:r>
            <a:r>
              <a:rPr lang="en-US" dirty="0" smtClean="0">
                <a:cs typeface="BlairMdITC TT-Medium"/>
              </a:rPr>
              <a:t>based on 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72444" y="1767829"/>
            <a:ext cx="423333" cy="349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5398" y="1636895"/>
            <a:ext cx="595490" cy="603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1243" y="1509892"/>
            <a:ext cx="908756" cy="829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3071" y="15062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990642" y="1299290"/>
            <a:ext cx="1377247" cy="1226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1462" y="5419016"/>
            <a:ext cx="1145824" cy="1085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4287" y="4429165"/>
            <a:ext cx="863603" cy="8314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84583" y="38110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2494840" y="3090333"/>
            <a:ext cx="736603" cy="6822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5397" y="4854222"/>
            <a:ext cx="1611491" cy="15370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65315" y="26089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6" name="Oval 15"/>
          <p:cNvSpPr/>
          <p:nvPr/>
        </p:nvSpPr>
        <p:spPr>
          <a:xfrm>
            <a:off x="4053819" y="3444123"/>
            <a:ext cx="1136249" cy="10979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13994" y="4542054"/>
            <a:ext cx="2190046" cy="196210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35881" y="2906123"/>
            <a:ext cx="1696158" cy="15230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3071" y="40188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5" name="Striped Right Arrow 24"/>
          <p:cNvSpPr/>
          <p:nvPr/>
        </p:nvSpPr>
        <p:spPr>
          <a:xfrm rot="5400000">
            <a:off x="-1487040" y="3539448"/>
            <a:ext cx="4264684" cy="904469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4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1182203" y="735820"/>
            <a:ext cx="5653677" cy="933232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6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24287" y="999445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Under-approximations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422" y="2646597"/>
            <a:ext cx="3513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t</a:t>
            </a:r>
          </a:p>
        </p:txBody>
      </p:sp>
      <p:cxnSp>
        <p:nvCxnSpPr>
          <p:cNvPr id="30" name="Straight Arrow Connector 29"/>
          <p:cNvCxnSpPr>
            <a:stCxn id="5" idx="4"/>
            <a:endCxn id="10" idx="1"/>
          </p:cNvCxnSpPr>
          <p:nvPr/>
        </p:nvCxnSpPr>
        <p:spPr>
          <a:xfrm>
            <a:off x="1284111" y="2117783"/>
            <a:ext cx="1165153" cy="346014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>
            <a:off x="3018063" y="3772537"/>
            <a:ext cx="1053331" cy="130678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5"/>
          </p:cNvCxnSpPr>
          <p:nvPr/>
        </p:nvCxnSpPr>
        <p:spPr>
          <a:xfrm>
            <a:off x="4946915" y="2218112"/>
            <a:ext cx="846156" cy="112622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810" y="2675353"/>
            <a:ext cx="829959" cy="829959"/>
          </a:xfrm>
          <a:prstGeom prst="rect">
            <a:avLst/>
          </a:prstGeom>
          <a:noFill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193068" y="738678"/>
            <a:ext cx="8625084" cy="5793353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4798795" y="2254621"/>
            <a:ext cx="1494102" cy="616858"/>
          </a:xfrm>
          <a:prstGeom prst="wedgeRoundRectCallout">
            <a:avLst>
              <a:gd name="adj1" fmla="val -131334"/>
              <a:gd name="adj2" fmla="val 266094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need not be monotonic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 </a:t>
            </a:r>
            <a:r>
              <a:rPr lang="en-US" dirty="0" smtClean="0">
                <a:cs typeface="BlairMdITC TT-Medium"/>
              </a:rPr>
              <a:t>is based on UD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072444" y="1767829"/>
            <a:ext cx="423333" cy="349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65398" y="1636895"/>
            <a:ext cx="595490" cy="60395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71243" y="1509892"/>
            <a:ext cx="908756" cy="8297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3071" y="15062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6990642" y="1299290"/>
            <a:ext cx="1377247" cy="12262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281462" y="5419016"/>
            <a:ext cx="1145824" cy="1085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24287" y="4429165"/>
            <a:ext cx="863603" cy="83145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484583" y="38110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3" name="Oval 12"/>
          <p:cNvSpPr/>
          <p:nvPr/>
        </p:nvSpPr>
        <p:spPr>
          <a:xfrm>
            <a:off x="2494840" y="3090333"/>
            <a:ext cx="736603" cy="6822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35397" y="4854222"/>
            <a:ext cx="1611491" cy="1537049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4265315" y="26089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16" name="Oval 15"/>
          <p:cNvSpPr/>
          <p:nvPr/>
        </p:nvSpPr>
        <p:spPr>
          <a:xfrm>
            <a:off x="4053819" y="3444123"/>
            <a:ext cx="1136249" cy="109793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613994" y="4542054"/>
            <a:ext cx="2190046" cy="196210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35881" y="2906123"/>
            <a:ext cx="1696158" cy="15230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93071" y="401883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sz="2800" b="1" dirty="0"/>
          </a:p>
        </p:txBody>
      </p:sp>
      <p:sp>
        <p:nvSpPr>
          <p:cNvPr id="25" name="Striped Right Arrow 24"/>
          <p:cNvSpPr/>
          <p:nvPr/>
        </p:nvSpPr>
        <p:spPr>
          <a:xfrm rot="5400000">
            <a:off x="-1487040" y="3539448"/>
            <a:ext cx="4264684" cy="904469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4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riped Right Arrow 25"/>
          <p:cNvSpPr/>
          <p:nvPr/>
        </p:nvSpPr>
        <p:spPr>
          <a:xfrm>
            <a:off x="1182203" y="735820"/>
            <a:ext cx="5653677" cy="933232"/>
          </a:xfrm>
          <a:prstGeom prst="stripedRightArrow">
            <a:avLst>
              <a:gd name="adj1" fmla="val 32912"/>
              <a:gd name="adj2" fmla="val 74208"/>
            </a:avLst>
          </a:prstGeom>
          <a:solidFill>
            <a:schemeClr val="accent6">
              <a:lumMod val="75000"/>
              <a:alpha val="98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424287" y="999445"/>
            <a:ext cx="2455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Under-approximations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85422" y="2646597"/>
            <a:ext cx="3513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b</a:t>
            </a:r>
          </a:p>
          <a:p>
            <a:pPr algn="ctr"/>
            <a:r>
              <a:rPr lang="en-US" dirty="0" smtClean="0"/>
              <a:t>s</a:t>
            </a:r>
          </a:p>
          <a:p>
            <a:pPr algn="ctr"/>
            <a:r>
              <a:rPr lang="en-US" dirty="0" smtClean="0"/>
              <a:t>t</a:t>
            </a:r>
          </a:p>
          <a:p>
            <a:pPr algn="ctr"/>
            <a:r>
              <a:rPr lang="en-US" dirty="0" smtClean="0"/>
              <a:t>r</a:t>
            </a:r>
          </a:p>
          <a:p>
            <a:pPr algn="ctr"/>
            <a:r>
              <a:rPr lang="en-US" dirty="0" smtClean="0"/>
              <a:t>a</a:t>
            </a:r>
          </a:p>
          <a:p>
            <a:pPr algn="ctr"/>
            <a:r>
              <a:rPr lang="en-US" dirty="0" smtClean="0"/>
              <a:t>c</a:t>
            </a:r>
          </a:p>
          <a:p>
            <a:pPr algn="ctr"/>
            <a:r>
              <a:rPr lang="en-US" dirty="0" smtClean="0"/>
              <a:t>t</a:t>
            </a:r>
          </a:p>
        </p:txBody>
      </p:sp>
      <p:cxnSp>
        <p:nvCxnSpPr>
          <p:cNvPr id="30" name="Straight Arrow Connector 29"/>
          <p:cNvCxnSpPr>
            <a:stCxn id="5" idx="4"/>
            <a:endCxn id="10" idx="1"/>
          </p:cNvCxnSpPr>
          <p:nvPr/>
        </p:nvCxnSpPr>
        <p:spPr>
          <a:xfrm>
            <a:off x="1284111" y="2117783"/>
            <a:ext cx="1165153" cy="3460149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>
            <a:off x="3018063" y="3772537"/>
            <a:ext cx="1053331" cy="130678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5"/>
          </p:cNvCxnSpPr>
          <p:nvPr/>
        </p:nvCxnSpPr>
        <p:spPr>
          <a:xfrm>
            <a:off x="4946915" y="2218112"/>
            <a:ext cx="846156" cy="1126221"/>
          </a:xfrm>
          <a:prstGeom prst="straightConnector1">
            <a:avLst/>
          </a:prstGeom>
          <a:ln>
            <a:solidFill>
              <a:srgbClr val="77933C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200375" y="916160"/>
            <a:ext cx="8712200" cy="5588000"/>
          </a:xfrm>
          <a:prstGeom prst="rect">
            <a:avLst/>
          </a:prstGeom>
        </p:spPr>
      </p:pic>
      <p:pic>
        <p:nvPicPr>
          <p:cNvPr id="37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810" y="2675353"/>
            <a:ext cx="829959" cy="829959"/>
          </a:xfrm>
          <a:prstGeom prst="rect">
            <a:avLst/>
          </a:prstGeom>
          <a:noFill/>
        </p:spPr>
      </p:pic>
      <p:sp>
        <p:nvSpPr>
          <p:cNvPr id="22" name="Rounded Rectangular Callout 21"/>
          <p:cNvSpPr/>
          <p:nvPr/>
        </p:nvSpPr>
        <p:spPr>
          <a:xfrm>
            <a:off x="3835397" y="2117783"/>
            <a:ext cx="1611491" cy="645914"/>
          </a:xfrm>
          <a:prstGeom prst="wedgeRoundRectCallout">
            <a:avLst>
              <a:gd name="adj1" fmla="val 134158"/>
              <a:gd name="adj2" fmla="val 18702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non-trivial abstraction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2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6" name="Data 5"/>
          <p:cNvSpPr/>
          <p:nvPr/>
        </p:nvSpPr>
        <p:spPr>
          <a:xfrm>
            <a:off x="3816866" y="916995"/>
            <a:ext cx="1834445" cy="61264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3689866" y="2144663"/>
            <a:ext cx="1715911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Under-Approximate</a:t>
            </a:r>
            <a:endParaRPr lang="en-US" dirty="0"/>
          </a:p>
        </p:txBody>
      </p:sp>
      <p:sp>
        <p:nvSpPr>
          <p:cNvPr id="9" name="Decision 8"/>
          <p:cNvSpPr/>
          <p:nvPr/>
        </p:nvSpPr>
        <p:spPr>
          <a:xfrm>
            <a:off x="3266533" y="3519308"/>
            <a:ext cx="2582334" cy="1425223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Safety</a:t>
            </a:r>
            <a:endParaRPr lang="en-US" dirty="0"/>
          </a:p>
        </p:txBody>
      </p:sp>
      <p:sp>
        <p:nvSpPr>
          <p:cNvPr id="10" name="Decision 9"/>
          <p:cNvSpPr/>
          <p:nvPr/>
        </p:nvSpPr>
        <p:spPr>
          <a:xfrm>
            <a:off x="6455645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12" name="Decision 11"/>
          <p:cNvSpPr/>
          <p:nvPr/>
        </p:nvSpPr>
        <p:spPr>
          <a:xfrm>
            <a:off x="215712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14" name="Process 13"/>
          <p:cNvSpPr/>
          <p:nvPr/>
        </p:nvSpPr>
        <p:spPr>
          <a:xfrm>
            <a:off x="867644" y="2144663"/>
            <a:ext cx="1157111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5" name="Process 14"/>
          <p:cNvSpPr/>
          <p:nvPr/>
        </p:nvSpPr>
        <p:spPr>
          <a:xfrm>
            <a:off x="7104755" y="2144663"/>
            <a:ext cx="1157111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6" idx="3"/>
            <a:endCxn id="7" idx="0"/>
          </p:cNvCxnSpPr>
          <p:nvPr/>
        </p:nvCxnSpPr>
        <p:spPr>
          <a:xfrm flipH="1">
            <a:off x="4547822" y="1529643"/>
            <a:ext cx="2822" cy="61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0"/>
          </p:cNvCxnSpPr>
          <p:nvPr/>
        </p:nvCxnSpPr>
        <p:spPr>
          <a:xfrm>
            <a:off x="4547822" y="2757311"/>
            <a:ext cx="9878" cy="76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>
            <a:off x="5848867" y="4231920"/>
            <a:ext cx="606778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15" idx="2"/>
          </p:cNvCxnSpPr>
          <p:nvPr/>
        </p:nvCxnSpPr>
        <p:spPr>
          <a:xfrm flipH="1" flipV="1">
            <a:off x="7683311" y="2757311"/>
            <a:ext cx="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7" idx="3"/>
          </p:cNvCxnSpPr>
          <p:nvPr/>
        </p:nvCxnSpPr>
        <p:spPr>
          <a:xfrm flipH="1">
            <a:off x="5405777" y="2450987"/>
            <a:ext cx="1698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  <a:endCxn id="12" idx="3"/>
          </p:cNvCxnSpPr>
          <p:nvPr/>
        </p:nvCxnSpPr>
        <p:spPr>
          <a:xfrm flipH="1">
            <a:off x="2671046" y="4231920"/>
            <a:ext cx="595487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0"/>
            <a:endCxn id="14" idx="2"/>
          </p:cNvCxnSpPr>
          <p:nvPr/>
        </p:nvCxnSpPr>
        <p:spPr>
          <a:xfrm flipV="1">
            <a:off x="1443379" y="2757311"/>
            <a:ext cx="282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7" idx="1"/>
          </p:cNvCxnSpPr>
          <p:nvPr/>
        </p:nvCxnSpPr>
        <p:spPr>
          <a:xfrm>
            <a:off x="2024755" y="2450987"/>
            <a:ext cx="1665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4979" y="3066534"/>
            <a:ext cx="28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Proof-Based Abstraction</a:t>
            </a:r>
            <a:endParaRPr lang="en-US" b="1" dirty="0"/>
          </a:p>
        </p:txBody>
      </p:sp>
      <p:sp>
        <p:nvSpPr>
          <p:cNvPr id="40" name="Curved Down Arrow 39"/>
          <p:cNvSpPr/>
          <p:nvPr/>
        </p:nvSpPr>
        <p:spPr>
          <a:xfrm rot="10800000">
            <a:off x="2264646" y="2919024"/>
            <a:ext cx="1216152" cy="731520"/>
          </a:xfrm>
          <a:prstGeom prst="curvedDownArrow">
            <a:avLst/>
          </a:prstGeom>
          <a:solidFill>
            <a:schemeClr val="accent3">
              <a:lumMod val="5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Up Arrow 40"/>
          <p:cNvSpPr/>
          <p:nvPr/>
        </p:nvSpPr>
        <p:spPr>
          <a:xfrm>
            <a:off x="5611147" y="2931157"/>
            <a:ext cx="1319578" cy="731521"/>
          </a:xfrm>
          <a:prstGeom prst="curvedUpArrow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00780" y="307255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CEGAR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67644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24455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6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00" y="5240867"/>
            <a:ext cx="1219200" cy="1219200"/>
          </a:xfrm>
          <a:prstGeom prst="rect">
            <a:avLst/>
          </a:prstGeom>
          <a:noFill/>
        </p:spPr>
      </p:pic>
      <p:sp>
        <p:nvSpPr>
          <p:cNvPr id="47" name="Multiply 46"/>
          <p:cNvSpPr/>
          <p:nvPr/>
        </p:nvSpPr>
        <p:spPr>
          <a:xfrm>
            <a:off x="7226112" y="52832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12" idx="2"/>
            <a:endCxn id="46" idx="0"/>
          </p:cNvCxnSpPr>
          <p:nvPr/>
        </p:nvCxnSpPr>
        <p:spPr>
          <a:xfrm>
            <a:off x="1443379" y="4708877"/>
            <a:ext cx="2821" cy="53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2"/>
          </p:cNvCxnSpPr>
          <p:nvPr/>
        </p:nvCxnSpPr>
        <p:spPr>
          <a:xfrm>
            <a:off x="7683312" y="4708877"/>
            <a:ext cx="0" cy="57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8796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24455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96910" y="43677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 Proof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47736" y="4367767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967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274638"/>
            <a:ext cx="8229600" cy="622735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/>
              <a:t>Safety Verification</a:t>
            </a:r>
            <a:endParaRPr lang="en-US" sz="2800" b="1" dirty="0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9947" y="2258433"/>
            <a:ext cx="1601660" cy="1004947"/>
          </a:xfrm>
          <a:prstGeom prst="foldedCorner">
            <a:avLst>
              <a:gd name="adj" fmla="val 2247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Program </a:t>
            </a:r>
            <a:r>
              <a:rPr lang="en-US" b="1" i="1" dirty="0" smtClean="0"/>
              <a:t>P</a:t>
            </a:r>
          </a:p>
          <a:p>
            <a:pPr algn="ctr">
              <a:spcBef>
                <a:spcPct val="50000"/>
              </a:spcBef>
            </a:pPr>
            <a:r>
              <a:rPr lang="en-US" b="1" dirty="0" smtClean="0"/>
              <a:t>+ Assertions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476891" y="2078493"/>
            <a:ext cx="2360632" cy="136927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Automatic analysis for</a:t>
            </a:r>
          </a:p>
          <a:p>
            <a:pPr algn="ctr"/>
            <a:r>
              <a:rPr lang="en-US" dirty="0" smtClean="0"/>
              <a:t>assertion failures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983328" y="1440092"/>
            <a:ext cx="966341" cy="387577"/>
          </a:xfrm>
          <a:prstGeom prst="rect">
            <a:avLst/>
          </a:prstGeom>
          <a:solidFill>
            <a:srgbClr val="758D4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983328" y="2535098"/>
            <a:ext cx="966341" cy="40036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Unsafe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914304" y="3772716"/>
            <a:ext cx="1145804" cy="400367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Unknown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8987350">
            <a:off x="5731601" y="2019021"/>
            <a:ext cx="1388504" cy="20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06371">
            <a:off x="5824878" y="3205196"/>
            <a:ext cx="1388504" cy="20319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5961767" y="2644925"/>
            <a:ext cx="952537" cy="235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441524" y="2644925"/>
            <a:ext cx="952537" cy="23531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08857" y="5509567"/>
            <a:ext cx="3929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Software Model Checking</a:t>
            </a:r>
            <a:endParaRPr lang="en-US" sz="2400" b="1" dirty="0"/>
          </a:p>
        </p:txBody>
      </p:sp>
      <p:cxnSp>
        <p:nvCxnSpPr>
          <p:cNvPr id="21" name="Straight Arrow Connector 20"/>
          <p:cNvCxnSpPr>
            <a:stCxn id="19" idx="0"/>
            <a:endCxn id="11" idx="2"/>
          </p:cNvCxnSpPr>
          <p:nvPr/>
        </p:nvCxnSpPr>
        <p:spPr>
          <a:xfrm flipH="1" flipV="1">
            <a:off x="4657207" y="3447771"/>
            <a:ext cx="1816566" cy="20617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99068" y="1820495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+ Proof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83328" y="2935466"/>
            <a:ext cx="2077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+ Counterexample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99068" y="418307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+ Partial Proof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457200" y="4394003"/>
            <a:ext cx="2147813" cy="2090017"/>
          </a:xfrm>
          <a:prstGeom prst="ellipse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19" y="4730991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4100" y="5219844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57082" y="5205733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1804963" y="3578236"/>
            <a:ext cx="1600099" cy="604836"/>
          </a:xfrm>
          <a:prstGeom prst="wedgeRoundRectCallout">
            <a:avLst>
              <a:gd name="adj1" fmla="val -13778"/>
              <a:gd name="adj2" fmla="val 256143"/>
              <a:gd name="adj3" fmla="val 1666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Is it empty?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  <p:bldP spid="25" grpId="0"/>
      <p:bldP spid="26" grpId="0"/>
      <p:bldP spid="38" grpId="0" animBg="1"/>
      <p:bldP spid="39" grpId="0" animBg="1"/>
      <p:bldP spid="43" grpId="0"/>
      <p:bldP spid="44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lairMdITC TT-Medium"/>
              </a:rPr>
              <a:t>Schematic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2779502" y="1185333"/>
            <a:ext cx="3587283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c = 0;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invar_1, invar_2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	// invar_3, invar_4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 smtClean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v6 = e6;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c += 1;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67" y="3020999"/>
            <a:ext cx="171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Add Counters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2748" y="1807598"/>
            <a:ext cx="1311463" cy="612648"/>
          </a:xfrm>
          <a:prstGeom prst="wedgeRoundRectCallout">
            <a:avLst>
              <a:gd name="adj1" fmla="val -155156"/>
              <a:gd name="adj2" fmla="val 5083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Loop Invariants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199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11" grpId="0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20" name="TextBox 19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invar_1, invar_2</a:t>
            </a:r>
          </a:p>
          <a:p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	// invar_3, invar_4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 smtClean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v6 = e6;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9" name="Rectangle 8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814632" y="3184092"/>
            <a:ext cx="1508661" cy="606163"/>
          </a:xfrm>
          <a:prstGeom prst="wedgeRoundRectCallout">
            <a:avLst>
              <a:gd name="adj1" fmla="val -144663"/>
              <a:gd name="adj2" fmla="val -1837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Unbounded!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6450" y="2471887"/>
            <a:ext cx="1833194" cy="251557"/>
          </a:xfrm>
          <a:prstGeom prst="rect">
            <a:avLst/>
          </a:prstGeom>
          <a:solidFill>
            <a:schemeClr val="lt1">
              <a:alpha val="1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41111" y="1574646"/>
            <a:ext cx="1953910" cy="897241"/>
          </a:xfrm>
          <a:prstGeom prst="wedgeRoundRectCallout">
            <a:avLst>
              <a:gd name="adj1" fmla="val 110755"/>
              <a:gd name="adj2" fmla="val 619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Specific to under-approx.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Oval Callout 2"/>
          <p:cNvSpPr/>
          <p:nvPr/>
        </p:nvSpPr>
        <p:spPr>
          <a:xfrm>
            <a:off x="4470151" y="725159"/>
            <a:ext cx="4275047" cy="920347"/>
          </a:xfrm>
          <a:prstGeom prst="wedgeEllipseCallout">
            <a:avLst>
              <a:gd name="adj1" fmla="val -44095"/>
              <a:gd name="adj2" fmla="val 112262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5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Treat as guessed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unbounded invariants.</a:t>
            </a:r>
          </a:p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Essentially like Houdini [FL’01].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866925"/>
            <a:ext cx="146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Extract Unbounded</a:t>
            </a:r>
          </a:p>
          <a:p>
            <a:pPr algn="ctr"/>
            <a:r>
              <a:rPr lang="en-US" b="1" dirty="0" smtClean="0"/>
              <a:t>Invariants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200" y="4218769"/>
            <a:ext cx="1467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Strengthen</a:t>
            </a:r>
          </a:p>
          <a:p>
            <a:pPr algn="ctr"/>
            <a:r>
              <a:rPr lang="en-US" b="1" dirty="0" smtClean="0"/>
              <a:t>with</a:t>
            </a:r>
          </a:p>
          <a:p>
            <a:pPr algn="ctr"/>
            <a:r>
              <a:rPr lang="en-US" b="1" dirty="0" smtClean="0"/>
              <a:t>Invariants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53194" y="1936761"/>
            <a:ext cx="269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[FL’01] </a:t>
            </a:r>
            <a:r>
              <a:rPr lang="en-US" sz="1200" i="1" dirty="0" smtClean="0"/>
              <a:t>Houdini, an annotation</a:t>
            </a:r>
          </a:p>
          <a:p>
            <a:r>
              <a:rPr lang="en-US" sz="1200" i="1" dirty="0" smtClean="0"/>
              <a:t>assistant for ESC/Java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C. Flanagan and K.R.M. </a:t>
            </a:r>
            <a:r>
              <a:rPr lang="en-US" sz="1200" dirty="0" err="1" smtClean="0"/>
              <a:t>Leino</a:t>
            </a:r>
            <a:r>
              <a:rPr lang="en-US" sz="1200" dirty="0" smtClean="0"/>
              <a:t>, 2001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6057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3" grpId="0" animBg="1"/>
      <p:bldP spid="13" grpId="1" animBg="1"/>
      <p:bldP spid="3" grpId="0" animBg="1"/>
      <p:bldP spid="3" grpId="1" animBg="1"/>
      <p:bldP spid="16" grpId="0"/>
      <p:bldP spid="25" grpId="0"/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invar_1, invar_2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endParaRPr lang="en-US" sz="1600" b="1" dirty="0" smtClean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v6 = e6;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22" name="Curved Right Arrow 21"/>
          <p:cNvSpPr/>
          <p:nvPr/>
        </p:nvSpPr>
        <p:spPr>
          <a:xfrm>
            <a:off x="1939200" y="2257778"/>
            <a:ext cx="1007532" cy="3451871"/>
          </a:xfrm>
          <a:prstGeom prst="curvedRightArrow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0000"/>
                </a:schemeClr>
              </a:gs>
              <a:gs pos="35000">
                <a:schemeClr val="accent2">
                  <a:tint val="37000"/>
                  <a:satMod val="300000"/>
                  <a:alpha val="40000"/>
                </a:schemeClr>
              </a:gs>
              <a:gs pos="100000">
                <a:schemeClr val="accent2">
                  <a:tint val="15000"/>
                  <a:satMod val="350000"/>
                  <a:alpha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765279"/>
            <a:ext cx="17501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Does not prove</a:t>
            </a:r>
          </a:p>
          <a:p>
            <a:pPr algn="ctr"/>
            <a:r>
              <a:rPr lang="en-US" dirty="0" smtClean="0"/>
              <a:t>the assertion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02207" y="5925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9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invar_1, invar_2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invar_3, invar_4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 smtClean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v6 = e6;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18341" y="342309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Redundant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for the proof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3159" y="3141241"/>
            <a:ext cx="914400" cy="336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50479" y="3632547"/>
            <a:ext cx="914400" cy="336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304619" y="4118139"/>
            <a:ext cx="914400" cy="336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20" idx="1"/>
            <a:endCxn id="13" idx="3"/>
          </p:cNvCxnSpPr>
          <p:nvPr/>
        </p:nvCxnSpPr>
        <p:spPr>
          <a:xfrm flipH="1" flipV="1">
            <a:off x="5687559" y="3309266"/>
            <a:ext cx="1130782" cy="436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1"/>
            <a:endCxn id="26" idx="3"/>
          </p:cNvCxnSpPr>
          <p:nvPr/>
        </p:nvCxnSpPr>
        <p:spPr>
          <a:xfrm flipH="1">
            <a:off x="5664879" y="3746260"/>
            <a:ext cx="1153462" cy="543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0" idx="1"/>
            <a:endCxn id="27" idx="3"/>
          </p:cNvCxnSpPr>
          <p:nvPr/>
        </p:nvCxnSpPr>
        <p:spPr>
          <a:xfrm flipH="1">
            <a:off x="5219019" y="3746260"/>
            <a:ext cx="1599322" cy="5399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2207" y="5925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2333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937149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03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14" name="Rectangle 13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02207" y="5925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392333" y="5925445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Abstract</a:t>
            </a:r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5937149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8000"/>
                </a:solidFill>
                <a:latin typeface="Consolas"/>
                <a:cs typeface="Consolas"/>
              </a:rPr>
              <a:t>// invar_1, invar_2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8000"/>
                </a:solidFill>
                <a:latin typeface="Consolas"/>
                <a:cs typeface="Consolas"/>
              </a:rPr>
              <a:t>// invar_3, invar_4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 smtClean="0">
                <a:solidFill>
                  <a:srgbClr val="0000FF"/>
                </a:solidFill>
                <a:latin typeface="Consolas"/>
                <a:cs typeface="Consolas"/>
              </a:rPr>
              <a:t>1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</a:t>
            </a:r>
            <a:r>
              <a:rPr lang="en-US" sz="1600" b="1" dirty="0" smtClean="0">
                <a:solidFill>
                  <a:srgbClr val="953735"/>
                </a:solidFill>
                <a:latin typeface="Consolas"/>
                <a:cs typeface="Consolas"/>
              </a:rPr>
              <a:t>v2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</a:t>
            </a:r>
            <a:r>
              <a:rPr lang="en-US" sz="1600" b="1" dirty="0" smtClean="0">
                <a:solidFill>
                  <a:srgbClr val="953735"/>
                </a:solidFill>
                <a:latin typeface="Consolas"/>
                <a:cs typeface="Consolas"/>
              </a:rPr>
              <a:t>v4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v6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9938" y="2878868"/>
            <a:ext cx="1557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Proof-Based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Abstraction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>
                <a:solidFill>
                  <a:srgbClr val="0000FF"/>
                </a:solidFill>
                <a:latin typeface="Consolas"/>
                <a:cs typeface="Consolas"/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</a:t>
            </a:r>
            <a:r>
              <a:rPr lang="en-US" sz="1600" b="1" dirty="0" smtClean="0">
                <a:solidFill>
                  <a:srgbClr val="953735"/>
                </a:solidFill>
                <a:latin typeface="Consolas"/>
                <a:cs typeface="Consolas"/>
              </a:rPr>
              <a:t>v2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</a:t>
            </a:r>
            <a:r>
              <a:rPr lang="en-US" sz="1600" b="1" dirty="0" smtClean="0">
                <a:solidFill>
                  <a:srgbClr val="953735"/>
                </a:solidFill>
                <a:latin typeface="Consolas"/>
                <a:cs typeface="Consolas"/>
              </a:rPr>
              <a:t>v4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v6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00082" y="2636197"/>
            <a:ext cx="136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Concretize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600082" y="1871137"/>
            <a:ext cx="1088605" cy="612648"/>
          </a:xfrm>
          <a:prstGeom prst="wedgeRoundRectCallout">
            <a:avLst>
              <a:gd name="adj1" fmla="val -192708"/>
              <a:gd name="adj2" fmla="val 1087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Consolas"/>
                <a:cs typeface="Consolas"/>
              </a:rPr>
              <a:t>k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 &gt; </a:t>
            </a:r>
            <a:r>
              <a:rPr lang="en-US" b="1" i="1" dirty="0" smtClean="0">
                <a:solidFill>
                  <a:schemeClr val="tx1"/>
                </a:solidFill>
                <a:latin typeface="Consolas"/>
                <a:cs typeface="Consolas"/>
              </a:rPr>
              <a:t>k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03259" y="3163921"/>
            <a:ext cx="914400" cy="336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703259" y="3629690"/>
            <a:ext cx="914400" cy="3360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9" idx="1"/>
            <a:endCxn id="26" idx="3"/>
          </p:cNvCxnSpPr>
          <p:nvPr/>
        </p:nvCxnSpPr>
        <p:spPr>
          <a:xfrm flipH="1">
            <a:off x="5617659" y="2820863"/>
            <a:ext cx="982423" cy="511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1"/>
            <a:endCxn id="28" idx="3"/>
          </p:cNvCxnSpPr>
          <p:nvPr/>
        </p:nvCxnSpPr>
        <p:spPr>
          <a:xfrm flipH="1">
            <a:off x="5617659" y="2820863"/>
            <a:ext cx="982423" cy="9768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070" y="2323447"/>
            <a:ext cx="207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953735"/>
                </a:solidFill>
              </a:rPr>
              <a:t>Abstract</a:t>
            </a:r>
          </a:p>
          <a:p>
            <a:pPr algn="ctr"/>
            <a:r>
              <a:rPr lang="en-US" b="1" dirty="0" smtClean="0">
                <a:solidFill>
                  <a:srgbClr val="953735"/>
                </a:solidFill>
              </a:rPr>
              <a:t>Counterexample!</a:t>
            </a:r>
            <a:endParaRPr lang="en-US" b="1" dirty="0">
              <a:solidFill>
                <a:srgbClr val="953735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807" y="3698500"/>
            <a:ext cx="205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Concrete control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path is infeasible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02207" y="5925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92333" y="5925445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937149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00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  <p:bldP spid="28" grpId="0" animBg="1"/>
      <p:bldP spid="16" grpId="0"/>
      <p:bldP spid="18" grpId="0"/>
      <p:bldP spid="3" grpId="0"/>
      <p:bldP spid="19" grpId="0"/>
      <p:bldP spid="20" grpId="0"/>
      <p:bldP spid="8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02207" y="5925445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392333" y="5925445"/>
            <a:ext cx="890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Refine</a:t>
            </a:r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5937149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endParaRPr lang="en-US" sz="1600" dirty="0">
              <a:latin typeface="Consolas"/>
              <a:cs typeface="Consolas"/>
            </a:endParaRP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>
                <a:solidFill>
                  <a:srgbClr val="0000FF"/>
                </a:solidFill>
                <a:latin typeface="Consolas"/>
                <a:cs typeface="Consolas"/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Consolas"/>
                <a:cs typeface="Consolas"/>
              </a:rPr>
              <a:t>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</a:t>
            </a:r>
            <a:r>
              <a:rPr lang="en-US" sz="1600" b="1" dirty="0" smtClean="0">
                <a:solidFill>
                  <a:srgbClr val="4F6228"/>
                </a:solidFill>
                <a:latin typeface="Consolas"/>
                <a:cs typeface="Consolas"/>
              </a:rPr>
              <a:t>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v6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9319" y="3063534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CEGAR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65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spect="1"/>
          </p:cNvSpPr>
          <p:nvPr/>
        </p:nvSpPr>
        <p:spPr>
          <a:xfrm>
            <a:off x="2779502" y="1185333"/>
            <a:ext cx="3579425" cy="4524316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// invar_5</a:t>
            </a:r>
            <a:endParaRPr lang="en-US" sz="1600" b="1" dirty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// invar_6</a:t>
            </a:r>
          </a:p>
          <a:p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	assume (c &lt; </a:t>
            </a:r>
            <a:r>
              <a:rPr lang="en-US" sz="1600" b="1" i="1" dirty="0" smtClean="0">
                <a:solidFill>
                  <a:srgbClr val="0000FF"/>
                </a:solidFill>
                <a:latin typeface="Consolas"/>
                <a:cs typeface="Consolas"/>
              </a:rPr>
              <a:t>k</a:t>
            </a:r>
            <a:r>
              <a:rPr lang="en-US" sz="1600" b="1" baseline="-25000" dirty="0">
                <a:solidFill>
                  <a:srgbClr val="0000FF"/>
                </a:solidFill>
                <a:latin typeface="Consolas"/>
                <a:cs typeface="Consolas"/>
              </a:rPr>
              <a:t>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</a:t>
            </a:r>
            <a:r>
              <a:rPr lang="en-US" sz="1600" b="1" dirty="0" smtClean="0">
                <a:solidFill>
                  <a:schemeClr val="tx1"/>
                </a:solidFill>
                <a:latin typeface="Consolas"/>
                <a:cs typeface="Consolas"/>
              </a:rPr>
              <a:t>v2 = e2;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v4 = e4;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onsolas"/>
                <a:cs typeface="Consolas"/>
              </a:rPr>
              <a:t>v6 = *;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710210" y="1298735"/>
            <a:ext cx="1524001" cy="612648"/>
          </a:xfrm>
          <a:prstGeom prst="wedgeRoundRectCallout">
            <a:avLst>
              <a:gd name="adj1" fmla="val -196398"/>
              <a:gd name="adj2" fmla="val 14093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Unbounded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6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>
            <a:alphaModFix amt="80000"/>
          </a:blip>
          <a:srcRect/>
          <a:stretch>
            <a:fillRect/>
          </a:stretch>
        </p:blipFill>
        <p:spPr bwMode="auto">
          <a:xfrm>
            <a:off x="6061972" y="5452534"/>
            <a:ext cx="1219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BlairMdITC TT-Medium"/>
              </a:rPr>
              <a:t>Schematic</a:t>
            </a:r>
            <a:r>
              <a:rPr lang="en-US" dirty="0"/>
              <a:t> 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7867" y="5925445"/>
            <a:ext cx="2301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Under-approximate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19963" y="5937983"/>
            <a:ext cx="800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Solve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2588910" y="593798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251536" y="5925445"/>
            <a:ext cx="1249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Feasible?</a:t>
            </a:r>
            <a:endParaRPr lang="en-US" b="1" dirty="0"/>
          </a:p>
        </p:txBody>
      </p:sp>
      <p:sp>
        <p:nvSpPr>
          <p:cNvPr id="20" name="Rectangle 19"/>
          <p:cNvSpPr/>
          <p:nvPr/>
        </p:nvSpPr>
        <p:spPr>
          <a:xfrm>
            <a:off x="3820483" y="5932366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02207" y="5925445"/>
            <a:ext cx="646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657698" y="1905020"/>
            <a:ext cx="1462813" cy="612648"/>
          </a:xfrm>
          <a:prstGeom prst="wedgeRoundRectCallout">
            <a:avLst>
              <a:gd name="adj1" fmla="val 124129"/>
              <a:gd name="adj2" fmla="val 4213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Invariants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1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  <p:bldP spid="21" grpId="0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endParaRPr lang="en-US" dirty="0">
              <a:latin typeface="BlairMdITC TT-Medium"/>
              <a:cs typeface="BlairMdITC TT-Medium"/>
            </a:endParaRPr>
          </a:p>
        </p:txBody>
      </p:sp>
      <p:sp>
        <p:nvSpPr>
          <p:cNvPr id="6" name="Data 5"/>
          <p:cNvSpPr/>
          <p:nvPr/>
        </p:nvSpPr>
        <p:spPr>
          <a:xfrm>
            <a:off x="3816866" y="916995"/>
            <a:ext cx="1834445" cy="61264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7" name="Process 6"/>
          <p:cNvSpPr/>
          <p:nvPr/>
        </p:nvSpPr>
        <p:spPr>
          <a:xfrm>
            <a:off x="3689866" y="2144663"/>
            <a:ext cx="1715911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Under-Approximate</a:t>
            </a:r>
            <a:endParaRPr lang="en-US" dirty="0"/>
          </a:p>
        </p:txBody>
      </p:sp>
      <p:sp>
        <p:nvSpPr>
          <p:cNvPr id="9" name="Decision 8"/>
          <p:cNvSpPr/>
          <p:nvPr/>
        </p:nvSpPr>
        <p:spPr>
          <a:xfrm>
            <a:off x="3266533" y="3519308"/>
            <a:ext cx="2582334" cy="1425223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Safety</a:t>
            </a:r>
            <a:endParaRPr lang="en-US" dirty="0"/>
          </a:p>
        </p:txBody>
      </p:sp>
      <p:sp>
        <p:nvSpPr>
          <p:cNvPr id="10" name="Decision 9"/>
          <p:cNvSpPr/>
          <p:nvPr/>
        </p:nvSpPr>
        <p:spPr>
          <a:xfrm>
            <a:off x="6455645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12" name="Decision 11"/>
          <p:cNvSpPr/>
          <p:nvPr/>
        </p:nvSpPr>
        <p:spPr>
          <a:xfrm>
            <a:off x="215712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14" name="Process 13"/>
          <p:cNvSpPr/>
          <p:nvPr/>
        </p:nvSpPr>
        <p:spPr>
          <a:xfrm>
            <a:off x="867644" y="2144663"/>
            <a:ext cx="1157111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5" name="Process 14"/>
          <p:cNvSpPr/>
          <p:nvPr/>
        </p:nvSpPr>
        <p:spPr>
          <a:xfrm>
            <a:off x="7104755" y="2144663"/>
            <a:ext cx="1157111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6" idx="3"/>
            <a:endCxn id="7" idx="0"/>
          </p:cNvCxnSpPr>
          <p:nvPr/>
        </p:nvCxnSpPr>
        <p:spPr>
          <a:xfrm flipH="1">
            <a:off x="4547822" y="1529643"/>
            <a:ext cx="2822" cy="61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2"/>
            <a:endCxn id="9" idx="0"/>
          </p:cNvCxnSpPr>
          <p:nvPr/>
        </p:nvCxnSpPr>
        <p:spPr>
          <a:xfrm>
            <a:off x="4547822" y="2757311"/>
            <a:ext cx="9878" cy="76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3"/>
            <a:endCxn id="10" idx="1"/>
          </p:cNvCxnSpPr>
          <p:nvPr/>
        </p:nvCxnSpPr>
        <p:spPr>
          <a:xfrm>
            <a:off x="5848867" y="4231920"/>
            <a:ext cx="606778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0"/>
            <a:endCxn id="15" idx="2"/>
          </p:cNvCxnSpPr>
          <p:nvPr/>
        </p:nvCxnSpPr>
        <p:spPr>
          <a:xfrm flipH="1" flipV="1">
            <a:off x="7683311" y="2757311"/>
            <a:ext cx="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1"/>
            <a:endCxn id="7" idx="3"/>
          </p:cNvCxnSpPr>
          <p:nvPr/>
        </p:nvCxnSpPr>
        <p:spPr>
          <a:xfrm flipH="1">
            <a:off x="5405777" y="2450987"/>
            <a:ext cx="1698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  <a:endCxn id="12" idx="3"/>
          </p:cNvCxnSpPr>
          <p:nvPr/>
        </p:nvCxnSpPr>
        <p:spPr>
          <a:xfrm flipH="1">
            <a:off x="2671046" y="4231920"/>
            <a:ext cx="595487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0"/>
            <a:endCxn id="14" idx="2"/>
          </p:cNvCxnSpPr>
          <p:nvPr/>
        </p:nvCxnSpPr>
        <p:spPr>
          <a:xfrm flipV="1">
            <a:off x="1443379" y="2757311"/>
            <a:ext cx="282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4" idx="3"/>
            <a:endCxn id="7" idx="1"/>
          </p:cNvCxnSpPr>
          <p:nvPr/>
        </p:nvCxnSpPr>
        <p:spPr>
          <a:xfrm>
            <a:off x="2024755" y="2450987"/>
            <a:ext cx="1665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44979" y="3066534"/>
            <a:ext cx="28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Proof-Based Abstraction</a:t>
            </a:r>
            <a:endParaRPr lang="en-US" b="1" dirty="0"/>
          </a:p>
        </p:txBody>
      </p:sp>
      <p:sp>
        <p:nvSpPr>
          <p:cNvPr id="40" name="Curved Down Arrow 39"/>
          <p:cNvSpPr/>
          <p:nvPr/>
        </p:nvSpPr>
        <p:spPr>
          <a:xfrm rot="10800000">
            <a:off x="2264646" y="2919024"/>
            <a:ext cx="1216152" cy="731520"/>
          </a:xfrm>
          <a:prstGeom prst="curvedDownArrow">
            <a:avLst/>
          </a:prstGeom>
          <a:solidFill>
            <a:schemeClr val="accent3">
              <a:lumMod val="5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Up Arrow 40"/>
          <p:cNvSpPr/>
          <p:nvPr/>
        </p:nvSpPr>
        <p:spPr>
          <a:xfrm>
            <a:off x="5611147" y="2931157"/>
            <a:ext cx="1319578" cy="731521"/>
          </a:xfrm>
          <a:prstGeom prst="curvedUpArrow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00780" y="307255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CEGAR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67644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824455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46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00" y="5240867"/>
            <a:ext cx="1219200" cy="1219200"/>
          </a:xfrm>
          <a:prstGeom prst="rect">
            <a:avLst/>
          </a:prstGeom>
          <a:noFill/>
        </p:spPr>
      </p:pic>
      <p:sp>
        <p:nvSpPr>
          <p:cNvPr id="47" name="Multiply 46"/>
          <p:cNvSpPr/>
          <p:nvPr/>
        </p:nvSpPr>
        <p:spPr>
          <a:xfrm>
            <a:off x="7226112" y="52832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/>
          <p:cNvCxnSpPr>
            <a:stCxn id="12" idx="2"/>
            <a:endCxn id="46" idx="0"/>
          </p:cNvCxnSpPr>
          <p:nvPr/>
        </p:nvCxnSpPr>
        <p:spPr>
          <a:xfrm>
            <a:off x="1443379" y="4708877"/>
            <a:ext cx="2821" cy="53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0" idx="2"/>
          </p:cNvCxnSpPr>
          <p:nvPr/>
        </p:nvCxnSpPr>
        <p:spPr>
          <a:xfrm>
            <a:off x="7683312" y="4708877"/>
            <a:ext cx="0" cy="57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58796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824455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196910" y="43677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 Proof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47736" y="4367767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68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4" name="Data 3"/>
          <p:cNvSpPr/>
          <p:nvPr/>
        </p:nvSpPr>
        <p:spPr>
          <a:xfrm>
            <a:off x="3816866" y="916995"/>
            <a:ext cx="1834445" cy="61264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3689866" y="2144663"/>
            <a:ext cx="1715911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Under-Approximate</a:t>
            </a:r>
            <a:endParaRPr lang="en-US" dirty="0"/>
          </a:p>
        </p:txBody>
      </p:sp>
      <p:sp>
        <p:nvSpPr>
          <p:cNvPr id="6" name="Decision 5"/>
          <p:cNvSpPr/>
          <p:nvPr/>
        </p:nvSpPr>
        <p:spPr>
          <a:xfrm>
            <a:off x="3266533" y="3519308"/>
            <a:ext cx="2582334" cy="1425223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Safety</a:t>
            </a:r>
            <a:endParaRPr lang="en-US" dirty="0"/>
          </a:p>
        </p:txBody>
      </p:sp>
      <p:sp>
        <p:nvSpPr>
          <p:cNvPr id="7" name="Decision 6"/>
          <p:cNvSpPr/>
          <p:nvPr/>
        </p:nvSpPr>
        <p:spPr>
          <a:xfrm>
            <a:off x="6455645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8" name="Decision 7"/>
          <p:cNvSpPr/>
          <p:nvPr/>
        </p:nvSpPr>
        <p:spPr>
          <a:xfrm>
            <a:off x="215712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867644" y="2144663"/>
            <a:ext cx="1157111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0" name="Process 9"/>
          <p:cNvSpPr/>
          <p:nvPr/>
        </p:nvSpPr>
        <p:spPr>
          <a:xfrm>
            <a:off x="7104755" y="2144663"/>
            <a:ext cx="1157111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flipH="1">
            <a:off x="4547822" y="1529643"/>
            <a:ext cx="2822" cy="61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4547822" y="2757311"/>
            <a:ext cx="9878" cy="76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5848867" y="4231920"/>
            <a:ext cx="606778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10" idx="2"/>
          </p:cNvCxnSpPr>
          <p:nvPr/>
        </p:nvCxnSpPr>
        <p:spPr>
          <a:xfrm flipH="1" flipV="1">
            <a:off x="7683311" y="2757311"/>
            <a:ext cx="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  <a:endCxn id="5" idx="3"/>
          </p:cNvCxnSpPr>
          <p:nvPr/>
        </p:nvCxnSpPr>
        <p:spPr>
          <a:xfrm flipH="1">
            <a:off x="5405777" y="2450987"/>
            <a:ext cx="1698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  <a:endCxn id="8" idx="3"/>
          </p:cNvCxnSpPr>
          <p:nvPr/>
        </p:nvCxnSpPr>
        <p:spPr>
          <a:xfrm flipH="1">
            <a:off x="2671046" y="4231920"/>
            <a:ext cx="595487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9" idx="2"/>
          </p:cNvCxnSpPr>
          <p:nvPr/>
        </p:nvCxnSpPr>
        <p:spPr>
          <a:xfrm flipV="1">
            <a:off x="1443379" y="2757311"/>
            <a:ext cx="282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5" idx="1"/>
          </p:cNvCxnSpPr>
          <p:nvPr/>
        </p:nvCxnSpPr>
        <p:spPr>
          <a:xfrm>
            <a:off x="2024755" y="2450987"/>
            <a:ext cx="1665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44979" y="3066534"/>
            <a:ext cx="28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Proof-Based Abstraction</a:t>
            </a:r>
            <a:endParaRPr lang="en-US" b="1" dirty="0"/>
          </a:p>
        </p:txBody>
      </p:sp>
      <p:sp>
        <p:nvSpPr>
          <p:cNvPr id="20" name="Curved Down Arrow 19"/>
          <p:cNvSpPr/>
          <p:nvPr/>
        </p:nvSpPr>
        <p:spPr>
          <a:xfrm rot="10800000">
            <a:off x="2264646" y="2919024"/>
            <a:ext cx="1216152" cy="731520"/>
          </a:xfrm>
          <a:prstGeom prst="curvedDownArrow">
            <a:avLst/>
          </a:prstGeom>
          <a:solidFill>
            <a:schemeClr val="accent3">
              <a:lumMod val="5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5611147" y="2931157"/>
            <a:ext cx="1319578" cy="731521"/>
          </a:xfrm>
          <a:prstGeom prst="curvedUpArrow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0780" y="307255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CEGAR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67644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24455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25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00" y="5240867"/>
            <a:ext cx="1219200" cy="1219200"/>
          </a:xfrm>
          <a:prstGeom prst="rect">
            <a:avLst/>
          </a:prstGeom>
          <a:noFill/>
        </p:spPr>
      </p:pic>
      <p:sp>
        <p:nvSpPr>
          <p:cNvPr id="26" name="Multiply 25"/>
          <p:cNvSpPr/>
          <p:nvPr/>
        </p:nvSpPr>
        <p:spPr>
          <a:xfrm>
            <a:off x="7226112" y="52832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8" idx="2"/>
            <a:endCxn id="25" idx="0"/>
          </p:cNvCxnSpPr>
          <p:nvPr/>
        </p:nvCxnSpPr>
        <p:spPr>
          <a:xfrm>
            <a:off x="1443379" y="4708877"/>
            <a:ext cx="2821" cy="53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</p:cNvCxnSpPr>
          <p:nvPr/>
        </p:nvCxnSpPr>
        <p:spPr>
          <a:xfrm>
            <a:off x="7683312" y="4708877"/>
            <a:ext cx="0" cy="57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8796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24455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96910" y="43677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 Proof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7736" y="4367767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3000"/>
          </a:blip>
          <a:stretch>
            <a:fillRect/>
          </a:stretch>
        </p:blipFill>
        <p:spPr>
          <a:xfrm>
            <a:off x="177800" y="860073"/>
            <a:ext cx="8788400" cy="5524500"/>
          </a:xfrm>
          <a:prstGeom prst="rect">
            <a:avLst/>
          </a:prstGeom>
        </p:spPr>
      </p:pic>
      <p:sp>
        <p:nvSpPr>
          <p:cNvPr id="36" name="Rounded Rectangular Callout 35"/>
          <p:cNvSpPr/>
          <p:nvPr/>
        </p:nvSpPr>
        <p:spPr>
          <a:xfrm>
            <a:off x="631171" y="5202954"/>
            <a:ext cx="2787168" cy="612648"/>
          </a:xfrm>
          <a:prstGeom prst="wedgeRoundRectCallout">
            <a:avLst>
              <a:gd name="adj1" fmla="val 68274"/>
              <a:gd name="adj2" fmla="val -1401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μZ</a:t>
            </a:r>
            <a:r>
              <a:rPr lang="en-US" dirty="0">
                <a:solidFill>
                  <a:srgbClr val="000000"/>
                </a:solidFill>
              </a:rPr>
              <a:t> Horn-Clause </a:t>
            </a:r>
            <a:r>
              <a:rPr lang="en-US" dirty="0" smtClean="0">
                <a:solidFill>
                  <a:srgbClr val="000000"/>
                </a:solidFill>
              </a:rPr>
              <a:t>Solver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(part of Z3)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2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064590" y="2985517"/>
            <a:ext cx="2147813" cy="2090017"/>
          </a:xfrm>
          <a:prstGeom prst="ellipse">
            <a:avLst/>
          </a:prstGeom>
          <a:solidFill>
            <a:schemeClr val="accent1">
              <a:lumMod val="60000"/>
              <a:lumOff val="40000"/>
              <a:alpha val="98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447433" y="3317058"/>
            <a:ext cx="1538350" cy="14611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13711" y="3795980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997" y="3791800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1" name="Oval 20"/>
          <p:cNvSpPr/>
          <p:nvPr/>
        </p:nvSpPr>
        <p:spPr>
          <a:xfrm>
            <a:off x="1881999" y="1958623"/>
            <a:ext cx="5245078" cy="4021666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46000"/>
                </a:schemeClr>
              </a:gs>
              <a:gs pos="35000">
                <a:schemeClr val="accent3">
                  <a:tint val="37000"/>
                  <a:satMod val="300000"/>
                  <a:alpha val="46000"/>
                </a:schemeClr>
              </a:gs>
              <a:gs pos="100000">
                <a:schemeClr val="accent3">
                  <a:tint val="15000"/>
                  <a:satMod val="350000"/>
                  <a:alpha val="46000"/>
                </a:scheme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6541985" y="3595512"/>
            <a:ext cx="205025" cy="1962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217844" y="2365023"/>
            <a:ext cx="4207933" cy="3333044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5000"/>
                </a:schemeClr>
              </a:gs>
              <a:gs pos="35000">
                <a:schemeClr val="accent3">
                  <a:tint val="37000"/>
                  <a:satMod val="300000"/>
                  <a:alpha val="15000"/>
                </a:schemeClr>
              </a:gs>
              <a:gs pos="100000">
                <a:schemeClr val="accent3">
                  <a:tint val="15000"/>
                  <a:satMod val="350000"/>
                  <a:alpha val="15000"/>
                </a:scheme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5904163" y="4227598"/>
            <a:ext cx="205025" cy="1962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2531110" y="2720623"/>
            <a:ext cx="2831657" cy="2610555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12000"/>
                </a:schemeClr>
              </a:gs>
              <a:gs pos="35000">
                <a:schemeClr val="accent3">
                  <a:tint val="37000"/>
                  <a:satMod val="300000"/>
                  <a:alpha val="12000"/>
                </a:schemeClr>
              </a:gs>
              <a:gs pos="100000">
                <a:schemeClr val="accent3">
                  <a:tint val="15000"/>
                  <a:satMod val="350000"/>
                  <a:alpha val="12000"/>
                </a:schemeClr>
              </a:gs>
            </a:gsLst>
            <a:lin ang="16200000" scaled="1"/>
            <a:tileRect/>
          </a:gradFill>
          <a:ln>
            <a:solidFill>
              <a:srgbClr val="00800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077" y="4855401"/>
            <a:ext cx="1219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Over-approximation Driven (OD)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76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4" name="Data 3"/>
          <p:cNvSpPr/>
          <p:nvPr/>
        </p:nvSpPr>
        <p:spPr>
          <a:xfrm>
            <a:off x="3816866" y="916995"/>
            <a:ext cx="1834445" cy="61264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3689866" y="2144663"/>
            <a:ext cx="1715911" cy="612648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Under-Approximate</a:t>
            </a:r>
            <a:endParaRPr lang="en-US" dirty="0"/>
          </a:p>
        </p:txBody>
      </p:sp>
      <p:sp>
        <p:nvSpPr>
          <p:cNvPr id="6" name="Decision 5"/>
          <p:cNvSpPr/>
          <p:nvPr/>
        </p:nvSpPr>
        <p:spPr>
          <a:xfrm>
            <a:off x="3266533" y="3519308"/>
            <a:ext cx="2582334" cy="1425223"/>
          </a:xfrm>
          <a:prstGeom prst="flowChartDecisi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Check Safety</a:t>
            </a:r>
            <a:endParaRPr lang="en-US" dirty="0"/>
          </a:p>
        </p:txBody>
      </p:sp>
      <p:sp>
        <p:nvSpPr>
          <p:cNvPr id="7" name="Decision 6"/>
          <p:cNvSpPr/>
          <p:nvPr/>
        </p:nvSpPr>
        <p:spPr>
          <a:xfrm>
            <a:off x="6455645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8" name="Decision 7"/>
          <p:cNvSpPr/>
          <p:nvPr/>
        </p:nvSpPr>
        <p:spPr>
          <a:xfrm>
            <a:off x="215712" y="3763433"/>
            <a:ext cx="2455334" cy="945444"/>
          </a:xfrm>
          <a:prstGeom prst="flowChartDecision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Feasible?</a:t>
            </a:r>
            <a:endParaRPr lang="en-US" dirty="0"/>
          </a:p>
        </p:txBody>
      </p:sp>
      <p:sp>
        <p:nvSpPr>
          <p:cNvPr id="9" name="Process 8"/>
          <p:cNvSpPr/>
          <p:nvPr/>
        </p:nvSpPr>
        <p:spPr>
          <a:xfrm>
            <a:off x="867644" y="2144663"/>
            <a:ext cx="1157111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10" name="Process 9"/>
          <p:cNvSpPr/>
          <p:nvPr/>
        </p:nvSpPr>
        <p:spPr>
          <a:xfrm>
            <a:off x="7104755" y="2144663"/>
            <a:ext cx="1157111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Refine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flipH="1">
            <a:off x="4547822" y="1529643"/>
            <a:ext cx="2822" cy="615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4547822" y="2757311"/>
            <a:ext cx="9878" cy="761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3"/>
            <a:endCxn id="7" idx="1"/>
          </p:cNvCxnSpPr>
          <p:nvPr/>
        </p:nvCxnSpPr>
        <p:spPr>
          <a:xfrm>
            <a:off x="5848867" y="4231920"/>
            <a:ext cx="606778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0"/>
            <a:endCxn id="10" idx="2"/>
          </p:cNvCxnSpPr>
          <p:nvPr/>
        </p:nvCxnSpPr>
        <p:spPr>
          <a:xfrm flipH="1" flipV="1">
            <a:off x="7683311" y="2757311"/>
            <a:ext cx="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  <a:endCxn id="5" idx="3"/>
          </p:cNvCxnSpPr>
          <p:nvPr/>
        </p:nvCxnSpPr>
        <p:spPr>
          <a:xfrm flipH="1">
            <a:off x="5405777" y="2450987"/>
            <a:ext cx="169897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  <a:endCxn id="8" idx="3"/>
          </p:cNvCxnSpPr>
          <p:nvPr/>
        </p:nvCxnSpPr>
        <p:spPr>
          <a:xfrm flipH="1">
            <a:off x="2671046" y="4231920"/>
            <a:ext cx="595487" cy="42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0"/>
            <a:endCxn id="9" idx="2"/>
          </p:cNvCxnSpPr>
          <p:nvPr/>
        </p:nvCxnSpPr>
        <p:spPr>
          <a:xfrm flipV="1">
            <a:off x="1443379" y="2757311"/>
            <a:ext cx="2821" cy="1006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  <a:endCxn id="5" idx="1"/>
          </p:cNvCxnSpPr>
          <p:nvPr/>
        </p:nvCxnSpPr>
        <p:spPr>
          <a:xfrm>
            <a:off x="2024755" y="2450987"/>
            <a:ext cx="16651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44979" y="3066534"/>
            <a:ext cx="2895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Proof-Based Abstraction</a:t>
            </a:r>
            <a:endParaRPr lang="en-US" b="1" dirty="0"/>
          </a:p>
        </p:txBody>
      </p:sp>
      <p:sp>
        <p:nvSpPr>
          <p:cNvPr id="20" name="Curved Down Arrow 19"/>
          <p:cNvSpPr/>
          <p:nvPr/>
        </p:nvSpPr>
        <p:spPr>
          <a:xfrm rot="10800000">
            <a:off x="2264646" y="2919024"/>
            <a:ext cx="1216152" cy="731520"/>
          </a:xfrm>
          <a:prstGeom prst="curvedDownArrow">
            <a:avLst/>
          </a:prstGeom>
          <a:solidFill>
            <a:schemeClr val="accent3">
              <a:lumMod val="50000"/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Up Arrow 20"/>
          <p:cNvSpPr/>
          <p:nvPr/>
        </p:nvSpPr>
        <p:spPr>
          <a:xfrm>
            <a:off x="5611147" y="2931157"/>
            <a:ext cx="1319578" cy="731521"/>
          </a:xfrm>
          <a:prstGeom prst="curvedUpArrow">
            <a:avLst/>
          </a:prstGeom>
          <a:solidFill>
            <a:schemeClr val="accent2">
              <a:lumMod val="75000"/>
              <a:alpha val="2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00780" y="3072558"/>
            <a:ext cx="1018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CEGAR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67644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24455" y="3080645"/>
            <a:ext cx="47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pic>
        <p:nvPicPr>
          <p:cNvPr id="25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600" y="5240867"/>
            <a:ext cx="1219200" cy="1219200"/>
          </a:xfrm>
          <a:prstGeom prst="rect">
            <a:avLst/>
          </a:prstGeom>
          <a:noFill/>
        </p:spPr>
      </p:pic>
      <p:sp>
        <p:nvSpPr>
          <p:cNvPr id="26" name="Multiply 25"/>
          <p:cNvSpPr/>
          <p:nvPr/>
        </p:nvSpPr>
        <p:spPr>
          <a:xfrm>
            <a:off x="7226112" y="5283200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8" idx="2"/>
            <a:endCxn id="25" idx="0"/>
          </p:cNvCxnSpPr>
          <p:nvPr/>
        </p:nvCxnSpPr>
        <p:spPr>
          <a:xfrm>
            <a:off x="1443379" y="4708877"/>
            <a:ext cx="2821" cy="531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2"/>
          </p:cNvCxnSpPr>
          <p:nvPr/>
        </p:nvCxnSpPr>
        <p:spPr>
          <a:xfrm>
            <a:off x="7683312" y="4708877"/>
            <a:ext cx="0" cy="574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58796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824455" y="4759865"/>
            <a:ext cx="5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196910" y="4367767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Safety Proof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347736" y="4367767"/>
            <a:ext cx="1878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Counterexample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4000"/>
          </a:blip>
          <a:stretch>
            <a:fillRect/>
          </a:stretch>
        </p:blipFill>
        <p:spPr>
          <a:xfrm>
            <a:off x="177611" y="860073"/>
            <a:ext cx="8788400" cy="5524500"/>
          </a:xfrm>
          <a:prstGeom prst="rect">
            <a:avLst/>
          </a:prstGeom>
        </p:spPr>
      </p:pic>
      <p:sp>
        <p:nvSpPr>
          <p:cNvPr id="37" name="Rounded Rectangular Callout 36"/>
          <p:cNvSpPr/>
          <p:nvPr/>
        </p:nvSpPr>
        <p:spPr>
          <a:xfrm>
            <a:off x="631171" y="5202954"/>
            <a:ext cx="2787168" cy="612648"/>
          </a:xfrm>
          <a:prstGeom prst="wedgeRoundRectCallout">
            <a:avLst>
              <a:gd name="adj1" fmla="val 68274"/>
              <a:gd name="adj2" fmla="val -14019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00"/>
                </a:solidFill>
              </a:rPr>
              <a:t>μZ</a:t>
            </a:r>
            <a:r>
              <a:rPr lang="en-US" dirty="0">
                <a:solidFill>
                  <a:srgbClr val="000000"/>
                </a:solidFill>
              </a:rPr>
              <a:t> Horn-Clause </a:t>
            </a:r>
            <a:r>
              <a:rPr lang="en-US" dirty="0" smtClean="0">
                <a:solidFill>
                  <a:srgbClr val="000000"/>
                </a:solidFill>
              </a:rPr>
              <a:t>Solver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(part of Z3)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6930724" y="2144662"/>
            <a:ext cx="1648831" cy="774361"/>
          </a:xfrm>
          <a:prstGeom prst="wedgeRoundRectCallout">
            <a:avLst>
              <a:gd name="adj1" fmla="val -141504"/>
              <a:gd name="adj2" fmla="val -14159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Horn-Clause Encoding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16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lairMdITC TT-Medium"/>
                <a:cs typeface="BlairMdITC TT-Medium"/>
              </a:rPr>
              <a:t>Spacer</a:t>
            </a:r>
            <a:r>
              <a:rPr lang="en-US" dirty="0" smtClean="0"/>
              <a:t> Tool</a:t>
            </a:r>
            <a:endParaRPr lang="en-US" dirty="0"/>
          </a:p>
        </p:txBody>
      </p:sp>
      <p:sp>
        <p:nvSpPr>
          <p:cNvPr id="4" name="Data 3"/>
          <p:cNvSpPr/>
          <p:nvPr/>
        </p:nvSpPr>
        <p:spPr>
          <a:xfrm>
            <a:off x="2581506" y="2001832"/>
            <a:ext cx="2429658" cy="612648"/>
          </a:xfrm>
          <a:prstGeom prst="flowChartInputOutp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Program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05747" y="3387600"/>
            <a:ext cx="1711805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Preprocessing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75960" y="3592548"/>
            <a:ext cx="34776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UFO Frontend (based on LLVM)</a:t>
            </a:r>
          </a:p>
          <a:p>
            <a:r>
              <a:rPr lang="en-US" sz="1200" dirty="0" smtClean="0"/>
              <a:t>Simplification, Large Block Encoding, etc.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9211" y="5075324"/>
            <a:ext cx="249434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Horn Clause Encoding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75960" y="5075324"/>
            <a:ext cx="367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Implemented using UFO Frontend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>
            <a:off x="3553369" y="2614480"/>
            <a:ext cx="8281" cy="773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2"/>
            <a:endCxn id="8" idx="0"/>
          </p:cNvCxnSpPr>
          <p:nvPr/>
        </p:nvCxnSpPr>
        <p:spPr>
          <a:xfrm>
            <a:off x="3561650" y="4302000"/>
            <a:ext cx="4733" cy="7733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395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SV-COMP’13 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49512"/>
              </p:ext>
            </p:extLst>
          </p:nvPr>
        </p:nvGraphicFramePr>
        <p:xfrm>
          <a:off x="1162755" y="905574"/>
          <a:ext cx="6640689" cy="556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33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SV-COMP’13 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381358"/>
              </p:ext>
            </p:extLst>
          </p:nvPr>
        </p:nvGraphicFramePr>
        <p:xfrm>
          <a:off x="1162755" y="905574"/>
          <a:ext cx="6640689" cy="556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6000"/>
          </a:blip>
          <a:stretch>
            <a:fillRect/>
          </a:stretch>
        </p:blipFill>
        <p:spPr>
          <a:xfrm>
            <a:off x="2038820" y="1403360"/>
            <a:ext cx="5588000" cy="4356100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853364" y="3175263"/>
            <a:ext cx="1258699" cy="941239"/>
          </a:xfrm>
          <a:prstGeom prst="wedgeRoundRectCallout">
            <a:avLst>
              <a:gd name="adj1" fmla="val -134469"/>
              <a:gd name="adj2" fmla="val -10833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84807"/>
                </a:solidFill>
              </a:rPr>
              <a:t>&lt; 5 min.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</a:rPr>
              <a:t>Mixed Results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0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SV-COMP’13 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147858"/>
              </p:ext>
            </p:extLst>
          </p:nvPr>
        </p:nvGraphicFramePr>
        <p:xfrm>
          <a:off x="1162755" y="905574"/>
          <a:ext cx="6640689" cy="556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2034731" y="1322620"/>
            <a:ext cx="5651500" cy="43815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2222568" y="1712374"/>
            <a:ext cx="1587549" cy="464949"/>
          </a:xfrm>
          <a:prstGeom prst="wedgeRoundRectCallout">
            <a:avLst>
              <a:gd name="adj1" fmla="val 63453"/>
              <a:gd name="adj2" fmla="val 1429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Advantage!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SV-COMP’13 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423"/>
              </p:ext>
            </p:extLst>
          </p:nvPr>
        </p:nvGraphicFramePr>
        <p:xfrm>
          <a:off x="1162755" y="905574"/>
          <a:ext cx="6640689" cy="556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85000"/>
          </a:blip>
          <a:stretch>
            <a:fillRect/>
          </a:stretch>
        </p:blipFill>
        <p:spPr>
          <a:xfrm>
            <a:off x="2034731" y="1322620"/>
            <a:ext cx="5651500" cy="4381500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222568" y="1712374"/>
            <a:ext cx="1587549" cy="464949"/>
          </a:xfrm>
          <a:prstGeom prst="wedgeRoundRectCallout">
            <a:avLst>
              <a:gd name="adj1" fmla="val 63453"/>
              <a:gd name="adj2" fmla="val 14298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Advantage!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7772400" y="2710313"/>
            <a:ext cx="1095196" cy="317527"/>
          </a:xfrm>
          <a:prstGeom prst="wedgeRoundRectCallout">
            <a:avLst>
              <a:gd name="adj1" fmla="val -76745"/>
              <a:gd name="adj2" fmla="val -11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Time-out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803444" y="3395704"/>
            <a:ext cx="1095196" cy="317527"/>
          </a:xfrm>
          <a:prstGeom prst="wedgeRoundRectCallout">
            <a:avLst>
              <a:gd name="adj1" fmla="val -78816"/>
              <a:gd name="adj2" fmla="val -517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</a:rPr>
              <a:t>Mem</a:t>
            </a:r>
            <a:r>
              <a:rPr lang="en-US" sz="1600" dirty="0" smtClean="0">
                <a:solidFill>
                  <a:schemeClr val="tx1"/>
                </a:solidFill>
              </a:rPr>
              <a:t>-out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62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060222"/>
            <a:ext cx="4570457" cy="3416320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nsolas"/>
                <a:cs typeface="Consolas"/>
              </a:rPr>
              <a:t>x = y = z = w = 0;</a:t>
            </a:r>
          </a:p>
          <a:p>
            <a:r>
              <a:rPr lang="en-US" dirty="0" smtClean="0">
                <a:latin typeface="Consolas"/>
                <a:cs typeface="Consolas"/>
              </a:rPr>
              <a:t>while (*) {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if (*) {x++; y += 100;}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else if (*)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if (x ≥ 4) {x++; y++;}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else if (y &gt; 10w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&amp;&amp;</a:t>
            </a:r>
            <a:r>
              <a:rPr lang="en-US" dirty="0" smtClean="0">
                <a:latin typeface="Consolas"/>
                <a:cs typeface="Consolas"/>
              </a:rPr>
              <a:t> z ≥ 100x) {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	y = −y;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onsolas"/>
                <a:cs typeface="Consolas"/>
              </a:rPr>
              <a:t>t = 1;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w += t; z += 10t;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r>
              <a:rPr lang="en-US" dirty="0" smtClean="0">
                <a:latin typeface="Consolas"/>
                <a:cs typeface="Consolas"/>
              </a:rPr>
              <a:t>assert (!(x ≥ 4 &amp;&amp; y ≤ 2))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5221" y="1598557"/>
            <a:ext cx="3609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μZ</a:t>
            </a:r>
            <a:r>
              <a:rPr lang="en-US" b="1" dirty="0" smtClean="0"/>
              <a:t> (SMT-Based Model Checker,</a:t>
            </a:r>
          </a:p>
          <a:p>
            <a:r>
              <a:rPr lang="en-US" b="1" dirty="0"/>
              <a:t>	</a:t>
            </a:r>
            <a:r>
              <a:rPr lang="en-US" b="1" dirty="0" smtClean="0"/>
              <a:t>part of Z3)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Cannot solve in an hour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5220" y="4759277"/>
            <a:ext cx="264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lairMdITC TT-Medium"/>
                <a:cs typeface="BlairMdITC TT-Medium"/>
              </a:rPr>
              <a:t>Spacer</a:t>
            </a:r>
            <a:r>
              <a:rPr lang="en-US" b="1" dirty="0" smtClean="0"/>
              <a:t> (our tool)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08040"/>
                </a:solidFill>
              </a:rPr>
              <a:t>Finds a proof in a min.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927" y="6088330"/>
            <a:ext cx="71079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</a:t>
            </a:r>
            <a:r>
              <a:rPr lang="en-US" sz="1100" i="1" dirty="0" smtClean="0"/>
              <a:t>Automatically Refining Abstract Interpretations</a:t>
            </a:r>
            <a:r>
              <a:rPr lang="en-US" sz="1100" dirty="0" smtClean="0"/>
              <a:t>, </a:t>
            </a:r>
            <a:r>
              <a:rPr lang="en-US" sz="1100" dirty="0" err="1" smtClean="0"/>
              <a:t>Gulavani</a:t>
            </a:r>
            <a:r>
              <a:rPr lang="en-US" sz="1100" dirty="0" smtClean="0"/>
              <a:t>, </a:t>
            </a:r>
            <a:r>
              <a:rPr lang="en-US" sz="1100" dirty="0" err="1" smtClean="0"/>
              <a:t>Chakraborty</a:t>
            </a:r>
            <a:r>
              <a:rPr lang="en-US" sz="1100" dirty="0" smtClean="0"/>
              <a:t>, </a:t>
            </a:r>
            <a:r>
              <a:rPr lang="en-US" sz="1100" dirty="0" err="1" smtClean="0"/>
              <a:t>Nori</a:t>
            </a:r>
            <a:r>
              <a:rPr lang="en-US" sz="1100" dirty="0" smtClean="0"/>
              <a:t> and </a:t>
            </a:r>
            <a:r>
              <a:rPr lang="en-US" sz="1100" dirty="0" err="1" smtClean="0"/>
              <a:t>Rajamani</a:t>
            </a:r>
            <a:r>
              <a:rPr lang="en-US" sz="1100" dirty="0" smtClean="0"/>
              <a:t>, TACAS ‘08.</a:t>
            </a:r>
            <a:endParaRPr lang="en-US" sz="11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5220" y="2521887"/>
            <a:ext cx="3827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Solves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abstraction in &lt; 1 sec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607344" y="3094552"/>
            <a:ext cx="859556" cy="368922"/>
          </a:xfrm>
          <a:prstGeom prst="wedgeRoundRectCallout">
            <a:avLst>
              <a:gd name="adj1" fmla="val -613370"/>
              <a:gd name="adj2" fmla="val 31632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254061"/>
                </a:solidFill>
              </a:rPr>
              <a:t>t = *;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7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367724"/>
            <a:ext cx="1928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Focused Proofs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7866" y="1936002"/>
            <a:ext cx="8686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Abstractions guide the SMT solver to look for certain kind of proofs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Avoid proofs </a:t>
            </a:r>
            <a:r>
              <a:rPr lang="en-US" b="1" dirty="0" smtClean="0"/>
              <a:t>specific</a:t>
            </a:r>
            <a:r>
              <a:rPr lang="en-US" dirty="0" smtClean="0"/>
              <a:t> to an under-approximation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30391"/>
            <a:ext cx="3288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How to obtain abstractions?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7865" y="3841002"/>
            <a:ext cx="868680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en-US" dirty="0" smtClean="0"/>
              <a:t>From proofs of under-approximations! </a:t>
            </a:r>
            <a:r>
              <a:rPr lang="en-US" b="1" dirty="0" smtClean="0"/>
              <a:t>(Proof-Based Abstraction)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rgbClr val="408000"/>
                </a:solidFill>
              </a:rPr>
              <a:t>Hope: What’s sufficient for the under-approximation is sufficient in general</a:t>
            </a:r>
          </a:p>
          <a:p>
            <a:pPr marL="285750" indent="-285750">
              <a:buFont typeface="Wingdings" charset="2"/>
              <a:buChar char="ü"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Downside: If abstraction is too coarse, need to refine (CEGAR)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866" y="5618525"/>
            <a:ext cx="868679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For more details: Read our CAV’13 paper!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33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585712" y="1736924"/>
            <a:ext cx="3579425" cy="3785652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/>
                <a:cs typeface="Consolas"/>
              </a:rPr>
              <a:t>init_stmt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= 0;</a:t>
            </a:r>
            <a:endParaRPr lang="en-US" sz="1600" dirty="0">
              <a:solidFill>
                <a:srgbClr val="000000"/>
              </a:solidFill>
              <a:latin typeface="Consolas"/>
              <a:cs typeface="Consolas"/>
            </a:endParaRPr>
          </a:p>
          <a:p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);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while (*) </a:t>
            </a:r>
            <a:r>
              <a:rPr lang="en-US" sz="1600" dirty="0" smtClean="0">
                <a:latin typeface="Consolas"/>
                <a:cs typeface="Consolas"/>
              </a:rPr>
              <a:t>{</a:t>
            </a:r>
            <a:endParaRPr lang="en-US" sz="1600" b="1" dirty="0" smtClean="0">
              <a:solidFill>
                <a:srgbClr val="0000FF"/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if (*)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v1 = e1; v2 = </a:t>
            </a:r>
            <a:r>
              <a:rPr lang="en-US" sz="1600" dirty="0">
                <a:latin typeface="Consolas"/>
                <a:cs typeface="Consolas"/>
              </a:rPr>
              <a:t>*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 else {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	v3 = e3; v4 = </a:t>
            </a:r>
            <a:r>
              <a:rPr lang="en-US" sz="1600" dirty="0">
                <a:latin typeface="Consolas"/>
                <a:cs typeface="Consolas"/>
              </a:rPr>
              <a:t>*</a:t>
            </a:r>
            <a:r>
              <a:rPr lang="en-US" sz="1600" dirty="0" smtClean="0"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latin typeface="Consolas"/>
                <a:cs typeface="Consolas"/>
              </a:rPr>
              <a:t>v5 = e5; v6 = e6;</a:t>
            </a:r>
          </a:p>
          <a:p>
            <a:r>
              <a:rPr lang="en-US" sz="1600" dirty="0">
                <a:latin typeface="Consolas"/>
                <a:cs typeface="Consolas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c += 1;</a:t>
            </a:r>
          </a:p>
          <a:p>
            <a:r>
              <a:rPr lang="en-US" sz="1600" dirty="0" smtClean="0">
                <a:latin typeface="Consolas"/>
                <a:cs typeface="Consolas"/>
              </a:rPr>
              <a:t>	</a:t>
            </a:r>
            <a:r>
              <a:rPr lang="en-US" sz="1600" b="1" dirty="0">
                <a:solidFill>
                  <a:srgbClr val="0000FF"/>
                </a:solidFill>
                <a:latin typeface="Consolas"/>
                <a:cs typeface="Consolas"/>
              </a:rPr>
              <a:t>assume (invar_1, invar_2)</a:t>
            </a:r>
            <a:r>
              <a:rPr lang="en-US" sz="1600" b="1" dirty="0" smtClean="0">
                <a:solidFill>
                  <a:srgbClr val="0000FF"/>
                </a:solidFill>
                <a:latin typeface="Consolas"/>
                <a:cs typeface="Consolas"/>
              </a:rPr>
              <a:t>;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assert (safe);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106691" y="1775407"/>
            <a:ext cx="1385551" cy="612648"/>
          </a:xfrm>
          <a:prstGeom prst="wedgeRoundRectCallout">
            <a:avLst>
              <a:gd name="adj1" fmla="val -245833"/>
              <a:gd name="adj2" fmla="val 17347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Syntactic Abstraction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042544" y="2849286"/>
            <a:ext cx="1449698" cy="612648"/>
          </a:xfrm>
          <a:prstGeom prst="wedgeRoundRectCallout">
            <a:avLst>
              <a:gd name="adj1" fmla="val -219063"/>
              <a:gd name="adj2" fmla="val 2174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Semantic Abstraction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108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 – Handling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314" y="2142223"/>
            <a:ext cx="2468419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Semantic Abstractions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5817" y="2142223"/>
            <a:ext cx="40630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Procedure Summaries / Hoare-Triples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3012" y="2832510"/>
            <a:ext cx="244272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Syntactic Abstractions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69823" y="2832510"/>
            <a:ext cx="33778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Abstracting a procedure’s body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99782" y="2142223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99782" y="2832510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 smtClean="0">
                <a:latin typeface="Wingdings"/>
                <a:ea typeface="Wingdings"/>
                <a:cs typeface="Wingdings"/>
              </a:rPr>
              <a:t>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35249" y="4094702"/>
            <a:ext cx="348225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Obtain a modular proof of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1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2950329" y="2940588"/>
            <a:ext cx="2147813" cy="2090017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11648" y="3277576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229" y="3766429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0211" y="3752318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3" name="Oval 32"/>
          <p:cNvSpPr/>
          <p:nvPr/>
        </p:nvSpPr>
        <p:spPr>
          <a:xfrm>
            <a:off x="2215444" y="2520206"/>
            <a:ext cx="3452001" cy="2892778"/>
          </a:xfrm>
          <a:prstGeom prst="ellipse">
            <a:avLst/>
          </a:prstGeom>
          <a:solidFill>
            <a:schemeClr val="accent2">
              <a:alpha val="1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881999" y="1958623"/>
            <a:ext cx="5245078" cy="4021666"/>
          </a:xfrm>
          <a:prstGeom prst="ellips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  <a:alpha val="36000"/>
                </a:schemeClr>
              </a:gs>
              <a:gs pos="35000">
                <a:schemeClr val="accent3">
                  <a:tint val="37000"/>
                  <a:satMod val="300000"/>
                  <a:alpha val="36000"/>
                </a:schemeClr>
              </a:gs>
              <a:gs pos="100000">
                <a:schemeClr val="accent3">
                  <a:tint val="15000"/>
                  <a:satMod val="350000"/>
                  <a:alpha val="36000"/>
                </a:schemeClr>
              </a:gs>
            </a:gsLst>
            <a:lin ang="16200000" scaled="1"/>
            <a:tileRect/>
          </a:gra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 flipH="1">
            <a:off x="5785704" y="3595512"/>
            <a:ext cx="205025" cy="1962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H="1">
            <a:off x="4766118" y="4121650"/>
            <a:ext cx="205025" cy="196288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 </a:t>
            </a:r>
            <a:r>
              <a:rPr lang="en-US" dirty="0"/>
              <a:t>D</a:t>
            </a:r>
            <a:r>
              <a:rPr lang="en-US" dirty="0" smtClean="0"/>
              <a:t>riven </a:t>
            </a:r>
            <a:r>
              <a:rPr lang="en-US" dirty="0" smtClean="0"/>
              <a:t>(OD)</a:t>
            </a:r>
            <a:endParaRPr lang="en-US" dirty="0"/>
          </a:p>
        </p:txBody>
      </p:sp>
      <p:sp>
        <p:nvSpPr>
          <p:cNvPr id="39" name="Multiply 38"/>
          <p:cNvSpPr/>
          <p:nvPr/>
        </p:nvSpPr>
        <p:spPr>
          <a:xfrm>
            <a:off x="7353112" y="4955784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7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6" grpId="0" animBg="1"/>
      <p:bldP spid="38" grpId="0" animBg="1"/>
      <p:bldP spid="3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work – Quantified </a:t>
            </a:r>
            <a:r>
              <a:rPr lang="en-US" dirty="0" smtClean="0"/>
              <a:t>Invariants</a:t>
            </a:r>
            <a:br>
              <a:rPr lang="en-US" dirty="0" smtClean="0"/>
            </a:br>
            <a:r>
              <a:rPr lang="en-US" sz="2200" dirty="0" smtClean="0"/>
              <a:t>(Joint work with Ken McMillan)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515820"/>
            <a:ext cx="2924993" cy="2585323"/>
          </a:xfrm>
          <a:prstGeom prst="rect">
            <a:avLst/>
          </a:prstGeom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 := 0;</a:t>
            </a:r>
          </a:p>
          <a:p>
            <a:r>
              <a:rPr lang="en-US" dirty="0" smtClean="0">
                <a:latin typeface="Consolas"/>
                <a:cs typeface="Consolas"/>
              </a:rPr>
              <a:t>while (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 &lt; n) {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//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smtClean="0">
                <a:latin typeface="Consolas"/>
                <a:cs typeface="Consolas"/>
              </a:rPr>
              <a:t>a[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] := c;</a:t>
            </a:r>
          </a:p>
          <a:p>
            <a:r>
              <a:rPr lang="en-US" dirty="0">
                <a:latin typeface="Consolas"/>
                <a:cs typeface="Consolas"/>
              </a:rPr>
              <a:t>	</a:t>
            </a:r>
            <a:r>
              <a:rPr lang="en-US" dirty="0" err="1" smtClean="0">
                <a:latin typeface="Consolas"/>
                <a:cs typeface="Consolas"/>
              </a:rPr>
              <a:t>i</a:t>
            </a:r>
            <a:r>
              <a:rPr lang="en-US" dirty="0" smtClean="0">
                <a:latin typeface="Consolas"/>
                <a:cs typeface="Consolas"/>
              </a:rPr>
              <a:t>++;</a:t>
            </a:r>
          </a:p>
          <a:p>
            <a:r>
              <a:rPr lang="en-US" dirty="0" smtClean="0">
                <a:latin typeface="Consolas"/>
                <a:cs typeface="Consolas"/>
              </a:rPr>
              <a:t>}</a:t>
            </a:r>
          </a:p>
          <a:p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latin typeface="Consolas"/>
                <a:cs typeface="Consolas"/>
              </a:rPr>
              <a:t>assume (0 ≤ k &lt; n)</a:t>
            </a:r>
          </a:p>
          <a:p>
            <a:r>
              <a:rPr lang="en-US" dirty="0" smtClean="0">
                <a:latin typeface="Consolas"/>
                <a:cs typeface="Consolas"/>
              </a:rPr>
              <a:t>assert (a[k] = c)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60" y="2483178"/>
            <a:ext cx="2881843" cy="356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60" y="4539679"/>
            <a:ext cx="2881843" cy="356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60" y="2996692"/>
            <a:ext cx="5020056" cy="3566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160" y="5078589"/>
            <a:ext cx="4930346" cy="3200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160" y="5620456"/>
            <a:ext cx="729762" cy="22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160" y="1457929"/>
            <a:ext cx="3427764" cy="3474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160" y="3474382"/>
            <a:ext cx="2786810" cy="384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8043" y="3139805"/>
            <a:ext cx="1922298" cy="2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3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work – Quantified Invariants</a:t>
            </a:r>
            <a:br>
              <a:rPr lang="en-US" dirty="0"/>
            </a:br>
            <a:r>
              <a:rPr lang="en-US" sz="2200" dirty="0"/>
              <a:t>(Joint work with Ken McMillan)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61" y="1461985"/>
            <a:ext cx="3427764" cy="3474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60" y="3476212"/>
            <a:ext cx="2786810" cy="3840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160" y="2996692"/>
            <a:ext cx="5020056" cy="3566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160" y="5078589"/>
            <a:ext cx="4930346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160" y="5620456"/>
            <a:ext cx="729762" cy="228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160" y="2489822"/>
            <a:ext cx="2402154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161" y="4504987"/>
            <a:ext cx="2402154" cy="36576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00336" y="2028025"/>
            <a:ext cx="1565162" cy="461797"/>
          </a:xfrm>
          <a:prstGeom prst="wedgeRoundRectCallout">
            <a:avLst>
              <a:gd name="adj1" fmla="val 157036"/>
              <a:gd name="adj2" fmla="val 87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Abstraction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12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040" y="5382226"/>
            <a:ext cx="3102371" cy="7006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56" y="5608550"/>
            <a:ext cx="3002692" cy="2743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62293" y="3860260"/>
            <a:ext cx="3216533" cy="70060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work – Quantified Invariants</a:t>
            </a:r>
            <a:br>
              <a:rPr lang="en-US" dirty="0"/>
            </a:br>
            <a:r>
              <a:rPr lang="en-US" sz="2200" dirty="0"/>
              <a:t>(Joint work with Ken McMillan)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61" y="1461985"/>
            <a:ext cx="3427764" cy="3474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1558224"/>
            <a:ext cx="2840704" cy="1477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Reduces to quantifier-free</a:t>
            </a:r>
          </a:p>
          <a:p>
            <a:pPr algn="ctr"/>
            <a:r>
              <a:rPr lang="en-US" dirty="0" smtClean="0"/>
              <a:t>invariant</a:t>
            </a:r>
            <a:r>
              <a:rPr lang="en-US" dirty="0"/>
              <a:t> </a:t>
            </a:r>
            <a:r>
              <a:rPr lang="en-US" dirty="0" smtClean="0"/>
              <a:t>generation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(use an off-the-shelf</a:t>
            </a:r>
          </a:p>
          <a:p>
            <a:pPr algn="ctr"/>
            <a:r>
              <a:rPr lang="en-US" dirty="0" smtClean="0"/>
              <a:t>model checker)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160" y="3476212"/>
            <a:ext cx="2786810" cy="384048"/>
          </a:xfrm>
          <a:prstGeom prst="rect">
            <a:avLst/>
          </a:prstGeom>
        </p:spPr>
      </p:pic>
      <p:sp>
        <p:nvSpPr>
          <p:cNvPr id="25" name="Down Arrow 24"/>
          <p:cNvSpPr/>
          <p:nvPr/>
        </p:nvSpPr>
        <p:spPr>
          <a:xfrm>
            <a:off x="1642779" y="3165281"/>
            <a:ext cx="484632" cy="612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42779" y="4657510"/>
            <a:ext cx="484632" cy="61214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040" y="4081757"/>
            <a:ext cx="3064125" cy="25603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6160" y="2996692"/>
            <a:ext cx="5020056" cy="35661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160" y="5078589"/>
            <a:ext cx="4930346" cy="320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6160" y="5620456"/>
            <a:ext cx="729762" cy="228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160" y="2489822"/>
            <a:ext cx="2402154" cy="36576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6161" y="4504987"/>
            <a:ext cx="2402154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25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4583" y="2728601"/>
            <a:ext cx="2441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80"/>
                </a:solidFill>
              </a:rPr>
              <a:t>Questions?</a:t>
            </a:r>
            <a:endParaRPr lang="en-US" sz="3200" b="1" dirty="0">
              <a:solidFill>
                <a:srgbClr val="00008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Over-approximation D</a:t>
            </a:r>
            <a:r>
              <a:rPr lang="en-US" dirty="0" smtClean="0"/>
              <a:t>riven (OD)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78" y="1842231"/>
            <a:ext cx="4114800" cy="26177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9727" y="1842231"/>
            <a:ext cx="4094273" cy="2671965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4922"/>
              </p:ext>
            </p:extLst>
          </p:nvPr>
        </p:nvGraphicFramePr>
        <p:xfrm>
          <a:off x="1636889" y="4768196"/>
          <a:ext cx="5757333" cy="158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3343"/>
                <a:gridCol w="4443990"/>
              </a:tblGrid>
              <a:tr h="4976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Key Idea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CEGAR based</a:t>
                      </a:r>
                      <a:r>
                        <a:rPr lang="en-US" baseline="0" dirty="0" smtClean="0"/>
                        <a:t> on Predicate Abstraction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73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Symbolic Method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BDD</a:t>
                      </a:r>
                      <a:r>
                        <a:rPr lang="en-US" baseline="0" dirty="0" smtClean="0"/>
                        <a:t>s for fixed point computation,</a:t>
                      </a:r>
                    </a:p>
                    <a:p>
                      <a:r>
                        <a:rPr lang="en-US" baseline="0" dirty="0" smtClean="0"/>
                        <a:t>SMT for new predicates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Tools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SLAM, BLAST, SDV,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0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3064590" y="2985517"/>
            <a:ext cx="2147813" cy="2090017"/>
          </a:xfrm>
          <a:prstGeom prst="ellipse">
            <a:avLst/>
          </a:prstGeom>
          <a:solidFill>
            <a:srgbClr val="95B3D7">
              <a:alpha val="98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593896" y="3791800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05111" y="4262840"/>
            <a:ext cx="527815" cy="5432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59454" y="4036563"/>
            <a:ext cx="1552949" cy="1483312"/>
          </a:xfrm>
          <a:prstGeom prst="ellipse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05111" y="3275672"/>
            <a:ext cx="508000" cy="4668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54187" y="3147278"/>
            <a:ext cx="1552949" cy="1483312"/>
          </a:xfrm>
          <a:prstGeom prst="ellipse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03854" y="3485942"/>
            <a:ext cx="508000" cy="46684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535362" y="2701811"/>
            <a:ext cx="2552984" cy="2292866"/>
          </a:xfrm>
          <a:prstGeom prst="ellipse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</a:t>
            </a:r>
            <a:r>
              <a:rPr lang="en-US" dirty="0"/>
              <a:t>approximation D</a:t>
            </a:r>
            <a:r>
              <a:rPr lang="en-US" dirty="0" smtClean="0"/>
              <a:t>riven (UD)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447433" y="3317058"/>
            <a:ext cx="1538350" cy="14611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31997" y="3791800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9" name="Picture 3" descr="C:\Documents and Settings\arie\Local Settings\Temporary Internet Files\Content.IE5\CDV5HDAD\MC9004413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077" y="4855401"/>
            <a:ext cx="1219200" cy="1219200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69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3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Under-</a:t>
            </a:r>
            <a:r>
              <a:rPr lang="en-US" dirty="0"/>
              <a:t>approximation </a:t>
            </a:r>
            <a:r>
              <a:rPr lang="en-US" dirty="0"/>
              <a:t>D</a:t>
            </a:r>
            <a:r>
              <a:rPr lang="en-US" dirty="0" smtClean="0"/>
              <a:t>riven </a:t>
            </a:r>
            <a:r>
              <a:rPr lang="en-US" dirty="0" smtClean="0"/>
              <a:t>(UD)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950329" y="2940588"/>
            <a:ext cx="2147813" cy="2090017"/>
          </a:xfrm>
          <a:prstGeom prst="ellipse">
            <a:avLst/>
          </a:prstGeom>
          <a:solidFill>
            <a:schemeClr val="accent1">
              <a:alpha val="4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611648" y="3277576"/>
            <a:ext cx="1538350" cy="1461161"/>
          </a:xfrm>
          <a:prstGeom prst="ellipse">
            <a:avLst/>
          </a:prstGeom>
          <a:solidFill>
            <a:schemeClr val="accent2">
              <a:alpha val="3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229" y="3766429"/>
            <a:ext cx="111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cs typeface="Consolas"/>
              </a:rPr>
              <a:t>reach</a:t>
            </a:r>
            <a:r>
              <a:rPr lang="en-US" b="1" dirty="0" smtClean="0">
                <a:cs typeface="Consolas"/>
              </a:rPr>
              <a:t>(</a:t>
            </a:r>
            <a:r>
              <a:rPr lang="en-US" b="1" i="1" dirty="0" smtClean="0">
                <a:cs typeface="Consolas"/>
              </a:rPr>
              <a:t>P</a:t>
            </a:r>
            <a:r>
              <a:rPr lang="en-US" b="1" dirty="0" smtClean="0">
                <a:cs typeface="Consolas"/>
              </a:rPr>
              <a:t>)</a:t>
            </a:r>
            <a:endParaRPr lang="en-US" b="1" dirty="0">
              <a:cs typeface="Consola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50211" y="3752318"/>
            <a:ext cx="104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error</a:t>
            </a:r>
            <a:r>
              <a:rPr lang="en-US" b="1" dirty="0" smtClean="0"/>
              <a:t>(</a:t>
            </a:r>
            <a:r>
              <a:rPr lang="en-US" b="1" i="1" dirty="0" smtClean="0"/>
              <a:t>P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9" name="Multiply 38"/>
          <p:cNvSpPr/>
          <p:nvPr/>
        </p:nvSpPr>
        <p:spPr>
          <a:xfrm>
            <a:off x="7353112" y="4955784"/>
            <a:ext cx="914400" cy="914400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95259" y="4371510"/>
            <a:ext cx="527815" cy="5432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311310" y="4214128"/>
            <a:ext cx="1552949" cy="1483312"/>
          </a:xfrm>
          <a:prstGeom prst="ellipse">
            <a:avLst/>
          </a:prstGeom>
          <a:solidFill>
            <a:schemeClr val="accent3">
              <a:alpha val="61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36444" y="3480705"/>
            <a:ext cx="527815" cy="543225"/>
          </a:xfrm>
          <a:prstGeom prst="ellipse">
            <a:avLst/>
          </a:prstGeom>
          <a:solidFill>
            <a:schemeClr val="accent2">
              <a:alpha val="73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0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Under-approximation D</a:t>
            </a:r>
            <a:r>
              <a:rPr lang="en-US" dirty="0" smtClean="0"/>
              <a:t>riven (UD)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990918"/>
              </p:ext>
            </p:extLst>
          </p:nvPr>
        </p:nvGraphicFramePr>
        <p:xfrm>
          <a:off x="2667000" y="4768196"/>
          <a:ext cx="3824111" cy="1585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3555"/>
                <a:gridCol w="2610556"/>
              </a:tblGrid>
              <a:tr h="4976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Key Idea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BMC based</a:t>
                      </a:r>
                      <a:r>
                        <a:rPr lang="en-US" baseline="0" dirty="0" smtClean="0"/>
                        <a:t> Approach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71730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Symbolic Method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SMT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800000"/>
                          </a:solidFill>
                        </a:rPr>
                        <a:t>Tools</a:t>
                      </a:r>
                      <a:endParaRPr lang="en-US" b="1" dirty="0">
                        <a:solidFill>
                          <a:srgbClr val="80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IMPACT, UFO, etc.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89" y="2065868"/>
            <a:ext cx="3865601" cy="2252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760" y="2065868"/>
            <a:ext cx="3635749" cy="1972681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Recent Advancements</a:t>
            </a: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-2031469" y="3452196"/>
            <a:ext cx="5348425" cy="730020"/>
          </a:xfrm>
          <a:prstGeom prst="stripedRightArrow">
            <a:avLst>
              <a:gd name="adj1" fmla="val 32912"/>
              <a:gd name="adj2" fmla="val 74208"/>
            </a:avLst>
          </a:prstGeom>
          <a:gradFill flip="none" rotWithShape="1">
            <a:gsLst>
              <a:gs pos="0">
                <a:schemeClr val="accent2">
                  <a:tint val="100000"/>
                  <a:shade val="100000"/>
                  <a:satMod val="130000"/>
                  <a:alpha val="98000"/>
                </a:schemeClr>
              </a:gs>
              <a:gs pos="100000">
                <a:schemeClr val="accent2">
                  <a:tint val="50000"/>
                  <a:shade val="100000"/>
                  <a:satMod val="350000"/>
                  <a:alpha val="9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229614"/>
              </p:ext>
            </p:extLst>
          </p:nvPr>
        </p:nvGraphicFramePr>
        <p:xfrm>
          <a:off x="908973" y="1367641"/>
          <a:ext cx="7981025" cy="4165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4804"/>
                <a:gridCol w="5545667"/>
                <a:gridCol w="1340554"/>
              </a:tblGrid>
              <a:tr h="40923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2003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Interpolation for Hardware Model Checking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McMillan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296334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2006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IMPACT (Path </a:t>
                      </a:r>
                      <a:r>
                        <a:rPr lang="en-US" sz="1300" dirty="0" err="1" smtClean="0"/>
                        <a:t>Interpolants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McMillan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424461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2009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Path </a:t>
                      </a:r>
                      <a:r>
                        <a:rPr lang="en-US" sz="1300" dirty="0" err="1" smtClean="0"/>
                        <a:t>Interpolants</a:t>
                      </a:r>
                      <a:r>
                        <a:rPr lang="en-US" sz="1300" dirty="0" smtClean="0"/>
                        <a:t> for Hardware Model Checking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Grumberg</a:t>
                      </a:r>
                      <a:r>
                        <a:rPr lang="en-US" sz="1300" dirty="0" smtClean="0"/>
                        <a:t> et</a:t>
                      </a:r>
                      <a:r>
                        <a:rPr lang="en-US" sz="1300" baseline="0" dirty="0" smtClean="0"/>
                        <a:t> al.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44558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2010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IC3 (Different</a:t>
                      </a:r>
                      <a:r>
                        <a:rPr lang="en-US" sz="1300" baseline="0" dirty="0" smtClean="0"/>
                        <a:t> way of computing </a:t>
                      </a:r>
                      <a:r>
                        <a:rPr lang="en-US" sz="1300" baseline="0" dirty="0" err="1" smtClean="0"/>
                        <a:t>Interpolants</a:t>
                      </a:r>
                      <a:r>
                        <a:rPr lang="en-US" sz="1300" baseline="0" dirty="0" smtClean="0"/>
                        <a:t>, Hardware)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Bradley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31641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2011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WOLVERINE (Bit-level Implementation of IMPACT)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Kroening</a:t>
                      </a:r>
                      <a:r>
                        <a:rPr lang="en-US" sz="1300" dirty="0" smtClean="0"/>
                        <a:t> et al.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352778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2012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UFO (DAG</a:t>
                      </a:r>
                      <a:r>
                        <a:rPr lang="en-US" sz="1300" baseline="0" dirty="0" smtClean="0"/>
                        <a:t> Interpolation method, Predicate Abstraction + Interpolation)</a:t>
                      </a:r>
                      <a:endParaRPr lang="en-US" sz="13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Gurfinkel</a:t>
                      </a:r>
                      <a:r>
                        <a:rPr lang="en-US" sz="1300" dirty="0" smtClean="0"/>
                        <a:t> et al.</a:t>
                      </a:r>
                    </a:p>
                  </a:txBody>
                  <a:tcPr anchor="ctr">
                    <a:noFill/>
                  </a:tcPr>
                </a:tc>
              </a:tr>
              <a:tr h="409222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2012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VINTA</a:t>
                      </a:r>
                      <a:r>
                        <a:rPr lang="en-US" sz="1300" baseline="0" dirty="0" smtClean="0"/>
                        <a:t> (Abstract Interpretation + Interpolation)</a:t>
                      </a:r>
                      <a:endParaRPr lang="en-US" sz="1300" dirty="0" smtClean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/>
                        <a:t>Gurfinkel</a:t>
                      </a:r>
                      <a:r>
                        <a:rPr lang="en-US" sz="1300" dirty="0" smtClean="0"/>
                        <a:t> et al.</a:t>
                      </a:r>
                    </a:p>
                  </a:txBody>
                  <a:tcPr anchor="ctr">
                    <a:noFill/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2011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FunFrog</a:t>
                      </a:r>
                      <a:r>
                        <a:rPr lang="en-US" sz="1300" baseline="0" dirty="0" smtClean="0"/>
                        <a:t> (</a:t>
                      </a:r>
                      <a:r>
                        <a:rPr lang="en-US" sz="1300" baseline="0" dirty="0" err="1" smtClean="0"/>
                        <a:t>Interprocedural</a:t>
                      </a:r>
                      <a:r>
                        <a:rPr lang="en-US" sz="1300" baseline="0" dirty="0" smtClean="0"/>
                        <a:t>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Sharygina</a:t>
                      </a:r>
                      <a:r>
                        <a:rPr lang="en-US" sz="1300" dirty="0" smtClean="0"/>
                        <a:t> et al.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366889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2012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baseline="0" dirty="0" err="1" smtClean="0"/>
                        <a:t>μZ</a:t>
                      </a:r>
                      <a:r>
                        <a:rPr lang="en-US" sz="1300" baseline="0" dirty="0" smtClean="0"/>
                        <a:t> (Horn clause solver based on GPDR)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Bjorner</a:t>
                      </a:r>
                      <a:r>
                        <a:rPr lang="en-US" sz="1300" dirty="0" smtClean="0"/>
                        <a:t> et al.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338666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2012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Duality (Horn clause solver based on Interpolation)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McMillan, </a:t>
                      </a:r>
                      <a:r>
                        <a:rPr lang="en-US" sz="1300" dirty="0" err="1" smtClean="0"/>
                        <a:t>Rybalchenko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  <a:tr h="217875">
                <a:tc>
                  <a:txBody>
                    <a:bodyPr/>
                    <a:lstStyle/>
                    <a:p>
                      <a:pPr algn="l"/>
                      <a:r>
                        <a:rPr lang="en-US" sz="1300" b="1" dirty="0" smtClean="0"/>
                        <a:t>2012</a:t>
                      </a:r>
                      <a:endParaRPr lang="en-US" sz="13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smtClean="0"/>
                        <a:t>WHALE (</a:t>
                      </a:r>
                      <a:r>
                        <a:rPr lang="en-US" sz="1300" dirty="0" err="1" smtClean="0"/>
                        <a:t>Interprocedural</a:t>
                      </a:r>
                      <a:r>
                        <a:rPr lang="en-US" sz="1300" dirty="0" smtClean="0"/>
                        <a:t>)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 dirty="0" err="1" smtClean="0"/>
                        <a:t>Gurfinkel</a:t>
                      </a:r>
                      <a:r>
                        <a:rPr lang="en-US" sz="1300" dirty="0" smtClean="0"/>
                        <a:t> et al.</a:t>
                      </a:r>
                      <a:endParaRPr lang="en-US" sz="130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D6305-77C7-1940-9419-5938681BE5F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908973" y="4021667"/>
            <a:ext cx="7782179" cy="141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257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31937</TotalTime>
  <Words>1373</Words>
  <Application>Microsoft Macintosh PowerPoint</Application>
  <PresentationFormat>On-screen Show (4:3)</PresentationFormat>
  <Paragraphs>632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Spacer : Abstractions from Proofs and Counterexamples</vt:lpstr>
      <vt:lpstr>Safety Verification</vt:lpstr>
      <vt:lpstr>Over-approximation Driven (OD)</vt:lpstr>
      <vt:lpstr>Over-approximation Driven (OD)</vt:lpstr>
      <vt:lpstr>Over-approximation Driven (OD)</vt:lpstr>
      <vt:lpstr>Under-approximation Driven (UD)</vt:lpstr>
      <vt:lpstr>Under-approximation Driven (UD)</vt:lpstr>
      <vt:lpstr>Under-approximation Driven (UD)</vt:lpstr>
      <vt:lpstr>Key Recent Advancements</vt:lpstr>
      <vt:lpstr>But…</vt:lpstr>
      <vt:lpstr>Our Strategy</vt:lpstr>
      <vt:lpstr>Our Strategy</vt:lpstr>
      <vt:lpstr>Our Strategy</vt:lpstr>
      <vt:lpstr>Our Strategy</vt:lpstr>
      <vt:lpstr>Our Strategy</vt:lpstr>
      <vt:lpstr>It’s based on UD</vt:lpstr>
      <vt:lpstr>It’s based on UD</vt:lpstr>
      <vt:lpstr>Spacer is based on UD</vt:lpstr>
      <vt:lpstr>Spacer</vt:lpstr>
      <vt:lpstr>Schematic Example</vt:lpstr>
      <vt:lpstr>Schematic Example</vt:lpstr>
      <vt:lpstr>Schematic Example</vt:lpstr>
      <vt:lpstr>Schematic Example</vt:lpstr>
      <vt:lpstr>Schematic Example</vt:lpstr>
      <vt:lpstr>Schematic Example</vt:lpstr>
      <vt:lpstr>Schematic Example</vt:lpstr>
      <vt:lpstr>Schematic Example</vt:lpstr>
      <vt:lpstr>Spacer</vt:lpstr>
      <vt:lpstr>Spacer Tool</vt:lpstr>
      <vt:lpstr>Spacer Tool</vt:lpstr>
      <vt:lpstr>Spacer Tool</vt:lpstr>
      <vt:lpstr>Results on SV-COMP’13 Benchmarks</vt:lpstr>
      <vt:lpstr>Results on SV-COMP’13 Benchmarks</vt:lpstr>
      <vt:lpstr>Results on SV-COMP’13 Benchmarks</vt:lpstr>
      <vt:lpstr>Results on SV-COMP’13 Benchmarks</vt:lpstr>
      <vt:lpstr>Initial Example</vt:lpstr>
      <vt:lpstr>Conclusion</vt:lpstr>
      <vt:lpstr>Ongoing work</vt:lpstr>
      <vt:lpstr>Ongoing work – Handling Procedures</vt:lpstr>
      <vt:lpstr>Ongoing work – Quantified Invariants (Joint work with Ken McMillan)</vt:lpstr>
      <vt:lpstr>Ongoing work – Quantified Invariants (Joint work with Ken McMillan)</vt:lpstr>
      <vt:lpstr>Ongoing work – Quantified Invariants (Joint work with Ken McMillan)</vt:lpstr>
      <vt:lpstr>PowerPoint Presentation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Anvesh Komuravelli</dc:creator>
  <cp:lastModifiedBy>Anvesh Komuravelli</cp:lastModifiedBy>
  <cp:revision>523</cp:revision>
  <dcterms:created xsi:type="dcterms:W3CDTF">2013-03-14T15:48:04Z</dcterms:created>
  <dcterms:modified xsi:type="dcterms:W3CDTF">2013-11-21T03:04:50Z</dcterms:modified>
</cp:coreProperties>
</file>